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10" r:id="rId5"/>
    <p:sldId id="305" r:id="rId6"/>
    <p:sldId id="276" r:id="rId7"/>
    <p:sldId id="274" r:id="rId8"/>
    <p:sldId id="319" r:id="rId9"/>
    <p:sldId id="320" r:id="rId10"/>
    <p:sldId id="321" r:id="rId11"/>
    <p:sldId id="322" r:id="rId12"/>
    <p:sldId id="323" r:id="rId13"/>
    <p:sldId id="286" r:id="rId14"/>
    <p:sldId id="311" r:id="rId15"/>
    <p:sldId id="312" r:id="rId16"/>
    <p:sldId id="313" r:id="rId17"/>
    <p:sldId id="314" r:id="rId18"/>
    <p:sldId id="279" r:id="rId19"/>
    <p:sldId id="306" r:id="rId20"/>
    <p:sldId id="315" r:id="rId21"/>
    <p:sldId id="316" r:id="rId22"/>
    <p:sldId id="317" r:id="rId23"/>
    <p:sldId id="318" r:id="rId24"/>
    <p:sldId id="309"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0FC"/>
    <a:srgbClr val="132BDC"/>
    <a:srgbClr val="4A5EE6"/>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59" d="100"/>
          <a:sy n="59" d="100"/>
        </p:scale>
        <p:origin x="964" y="5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gi bhagurkar" userId="bb57450bce6351b0" providerId="LiveId" clId="{2157A7F7-7D3A-423D-ADC2-D566FF95375B}"/>
    <pc:docChg chg="custSel modSld">
      <pc:chgData name="shivangi bhagurkar" userId="bb57450bce6351b0" providerId="LiveId" clId="{2157A7F7-7D3A-423D-ADC2-D566FF95375B}" dt="2025-09-22T13:27:59.282" v="77" actId="13926"/>
      <pc:docMkLst>
        <pc:docMk/>
      </pc:docMkLst>
      <pc:sldChg chg="modSp mod">
        <pc:chgData name="shivangi bhagurkar" userId="bb57450bce6351b0" providerId="LiveId" clId="{2157A7F7-7D3A-423D-ADC2-D566FF95375B}" dt="2025-09-22T13:27:59.282" v="77" actId="13926"/>
        <pc:sldMkLst>
          <pc:docMk/>
          <pc:sldMk cId="1572098340" sldId="279"/>
        </pc:sldMkLst>
        <pc:spChg chg="mod">
          <ac:chgData name="shivangi bhagurkar" userId="bb57450bce6351b0" providerId="LiveId" clId="{2157A7F7-7D3A-423D-ADC2-D566FF95375B}" dt="2025-09-22T13:27:59.282" v="77" actId="13926"/>
          <ac:spMkLst>
            <pc:docMk/>
            <pc:sldMk cId="1572098340" sldId="279"/>
            <ac:spMk id="7" creationId="{F74321E3-704E-37A8-CFB9-768FCE6AD758}"/>
          </ac:spMkLst>
        </pc:spChg>
      </pc:sldChg>
      <pc:sldChg chg="modSp mod">
        <pc:chgData name="shivangi bhagurkar" userId="bb57450bce6351b0" providerId="LiveId" clId="{2157A7F7-7D3A-423D-ADC2-D566FF95375B}" dt="2025-09-22T13:24:37.994" v="0" actId="14100"/>
        <pc:sldMkLst>
          <pc:docMk/>
          <pc:sldMk cId="2521615323" sldId="286"/>
        </pc:sldMkLst>
        <pc:picChg chg="mod">
          <ac:chgData name="shivangi bhagurkar" userId="bb57450bce6351b0" providerId="LiveId" clId="{2157A7F7-7D3A-423D-ADC2-D566FF95375B}" dt="2025-09-22T13:24:37.994" v="0" actId="14100"/>
          <ac:picMkLst>
            <pc:docMk/>
            <pc:sldMk cId="2521615323" sldId="286"/>
            <ac:picMk id="4" creationId="{2B214ABD-D404-0A4B-C005-0F607E5E653F}"/>
          </ac:picMkLst>
        </pc:picChg>
      </pc:sldChg>
      <pc:sldChg chg="modSp mod">
        <pc:chgData name="shivangi bhagurkar" userId="bb57450bce6351b0" providerId="LiveId" clId="{2157A7F7-7D3A-423D-ADC2-D566FF95375B}" dt="2025-09-22T13:27:54.823" v="76" actId="13926"/>
        <pc:sldMkLst>
          <pc:docMk/>
          <pc:sldMk cId="1753578972" sldId="306"/>
        </pc:sldMkLst>
        <pc:spChg chg="mod">
          <ac:chgData name="shivangi bhagurkar" userId="bb57450bce6351b0" providerId="LiveId" clId="{2157A7F7-7D3A-423D-ADC2-D566FF95375B}" dt="2025-09-22T13:27:54.823" v="76" actId="13926"/>
          <ac:spMkLst>
            <pc:docMk/>
            <pc:sldMk cId="1753578972" sldId="306"/>
            <ac:spMk id="3" creationId="{6263798B-0CD5-98E5-7DEA-FE6E40DDA973}"/>
          </ac:spMkLst>
        </pc:spChg>
      </pc:sldChg>
      <pc:sldChg chg="modSp mod">
        <pc:chgData name="shivangi bhagurkar" userId="bb57450bce6351b0" providerId="LiveId" clId="{2157A7F7-7D3A-423D-ADC2-D566FF95375B}" dt="2025-09-22T13:26:00.817" v="67" actId="207"/>
        <pc:sldMkLst>
          <pc:docMk/>
          <pc:sldMk cId="2234269744" sldId="314"/>
        </pc:sldMkLst>
        <pc:spChg chg="mod">
          <ac:chgData name="shivangi bhagurkar" userId="bb57450bce6351b0" providerId="LiveId" clId="{2157A7F7-7D3A-423D-ADC2-D566FF95375B}" dt="2025-09-22T13:26:00.817" v="67" actId="207"/>
          <ac:spMkLst>
            <pc:docMk/>
            <pc:sldMk cId="2234269744" sldId="314"/>
            <ac:spMk id="17" creationId="{20D31BA0-13DB-1978-1B60-A337CA4CF918}"/>
          </ac:spMkLst>
        </pc:spChg>
        <pc:picChg chg="mod">
          <ac:chgData name="shivangi bhagurkar" userId="bb57450bce6351b0" providerId="LiveId" clId="{2157A7F7-7D3A-423D-ADC2-D566FF95375B}" dt="2025-09-22T13:25:41.295" v="62" actId="14100"/>
          <ac:picMkLst>
            <pc:docMk/>
            <pc:sldMk cId="2234269744" sldId="314"/>
            <ac:picMk id="6" creationId="{52719369-DC75-B81A-208D-FD6E1DA32CFA}"/>
          </ac:picMkLst>
        </pc:picChg>
      </pc:sldChg>
      <pc:sldChg chg="modSp mod">
        <pc:chgData name="shivangi bhagurkar" userId="bb57450bce6351b0" providerId="LiveId" clId="{2157A7F7-7D3A-423D-ADC2-D566FF95375B}" dt="2025-09-22T13:27:50.667" v="75" actId="13926"/>
        <pc:sldMkLst>
          <pc:docMk/>
          <pc:sldMk cId="1008900947" sldId="315"/>
        </pc:sldMkLst>
        <pc:spChg chg="mod">
          <ac:chgData name="shivangi bhagurkar" userId="bb57450bce6351b0" providerId="LiveId" clId="{2157A7F7-7D3A-423D-ADC2-D566FF95375B}" dt="2025-09-22T13:27:50.667" v="75" actId="13926"/>
          <ac:spMkLst>
            <pc:docMk/>
            <pc:sldMk cId="1008900947" sldId="315"/>
            <ac:spMk id="3" creationId="{4CAF0329-299E-B5C2-2A54-25327AD09B66}"/>
          </ac:spMkLst>
        </pc:spChg>
      </pc:sldChg>
      <pc:sldChg chg="modSp mod">
        <pc:chgData name="shivangi bhagurkar" userId="bb57450bce6351b0" providerId="LiveId" clId="{2157A7F7-7D3A-423D-ADC2-D566FF95375B}" dt="2025-09-22T13:27:44.232" v="74" actId="13926"/>
        <pc:sldMkLst>
          <pc:docMk/>
          <pc:sldMk cId="1001806528" sldId="316"/>
        </pc:sldMkLst>
        <pc:spChg chg="mod">
          <ac:chgData name="shivangi bhagurkar" userId="bb57450bce6351b0" providerId="LiveId" clId="{2157A7F7-7D3A-423D-ADC2-D566FF95375B}" dt="2025-09-22T13:27:44.232" v="74" actId="13926"/>
          <ac:spMkLst>
            <pc:docMk/>
            <pc:sldMk cId="1001806528" sldId="316"/>
            <ac:spMk id="3" creationId="{36694088-B60F-5949-7827-0AE270CBB822}"/>
          </ac:spMkLst>
        </pc:spChg>
      </pc:sldChg>
      <pc:sldChg chg="modSp mod">
        <pc:chgData name="shivangi bhagurkar" userId="bb57450bce6351b0" providerId="LiveId" clId="{2157A7F7-7D3A-423D-ADC2-D566FF95375B}" dt="2025-09-22T13:27:34.632" v="72" actId="13926"/>
        <pc:sldMkLst>
          <pc:docMk/>
          <pc:sldMk cId="984698247" sldId="317"/>
        </pc:sldMkLst>
        <pc:spChg chg="mod">
          <ac:chgData name="shivangi bhagurkar" userId="bb57450bce6351b0" providerId="LiveId" clId="{2157A7F7-7D3A-423D-ADC2-D566FF95375B}" dt="2025-09-22T13:27:34.632" v="72" actId="13926"/>
          <ac:spMkLst>
            <pc:docMk/>
            <pc:sldMk cId="984698247" sldId="317"/>
            <ac:spMk id="3" creationId="{E98413B0-10FC-94AE-2066-37928346C0CA}"/>
          </ac:spMkLst>
        </pc:spChg>
        <pc:picChg chg="mod">
          <ac:chgData name="shivangi bhagurkar" userId="bb57450bce6351b0" providerId="LiveId" clId="{2157A7F7-7D3A-423D-ADC2-D566FF95375B}" dt="2025-09-22T13:26:21.565" v="69" actId="1076"/>
          <ac:picMkLst>
            <pc:docMk/>
            <pc:sldMk cId="984698247" sldId="317"/>
            <ac:picMk id="6" creationId="{895745AB-A1BA-3FB6-A768-DC7524D002CA}"/>
          </ac:picMkLst>
        </pc:picChg>
      </pc:sldChg>
      <pc:sldChg chg="modSp mod">
        <pc:chgData name="shivangi bhagurkar" userId="bb57450bce6351b0" providerId="LiveId" clId="{2157A7F7-7D3A-423D-ADC2-D566FF95375B}" dt="2025-09-22T13:27:38.913" v="73" actId="13926"/>
        <pc:sldMkLst>
          <pc:docMk/>
          <pc:sldMk cId="4037123163" sldId="318"/>
        </pc:sldMkLst>
        <pc:spChg chg="mod">
          <ac:chgData name="shivangi bhagurkar" userId="bb57450bce6351b0" providerId="LiveId" clId="{2157A7F7-7D3A-423D-ADC2-D566FF95375B}" dt="2025-09-22T13:27:38.913" v="73" actId="13926"/>
          <ac:spMkLst>
            <pc:docMk/>
            <pc:sldMk cId="4037123163" sldId="318"/>
            <ac:spMk id="3" creationId="{B3346764-1808-C6FD-CDD9-A85075B402F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9/22/2025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59304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pPr>
              <a:lnSpc>
                <a:spcPct val="100000"/>
              </a:lnSpc>
            </a:pPr>
            <a:r>
              <a:rPr lang="en-US" dirty="0"/>
              <a:t>Hotel</a:t>
            </a:r>
            <a:br>
              <a:rPr lang="en-US" dirty="0"/>
            </a:br>
            <a:r>
              <a:rPr lang="en-US" dirty="0"/>
              <a:t>management</a:t>
            </a:r>
            <a:br>
              <a:rPr lang="en-US" dirty="0"/>
            </a:br>
            <a:r>
              <a:rPr lang="en-US" dirty="0"/>
              <a:t>database </a:t>
            </a:r>
            <a:br>
              <a:rPr lang="en-US" dirty="0"/>
            </a:br>
            <a:r>
              <a:rPr lang="en-US" dirty="0"/>
              <a:t>system</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816768" y="417444"/>
            <a:ext cx="7414940" cy="883258"/>
          </a:xfrm>
        </p:spPr>
        <p:txBody>
          <a:bodyPr/>
          <a:lstStyle/>
          <a:p>
            <a:r>
              <a:rPr lang="en-US" sz="1800" dirty="0"/>
              <a:t>Shivangi bhagurkar</a:t>
            </a: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176823" y="81280"/>
            <a:ext cx="6839712" cy="648208"/>
          </a:xfrm>
        </p:spPr>
        <p:txBody>
          <a:bodyPr/>
          <a:lstStyle/>
          <a:p>
            <a:r>
              <a:rPr lang="en-US" dirty="0"/>
              <a:t>contents:</a:t>
            </a:r>
          </a:p>
        </p:txBody>
      </p:sp>
      <p:sp>
        <p:nvSpPr>
          <p:cNvPr id="5" name="Subtitle 4">
            <a:extLst>
              <a:ext uri="{FF2B5EF4-FFF2-40B4-BE49-F238E27FC236}">
                <a16:creationId xmlns:a16="http://schemas.microsoft.com/office/drawing/2014/main" id="{0E8B56C7-C38F-E96E-3C19-8ACF8AF9E716}"/>
              </a:ext>
            </a:extLst>
          </p:cNvPr>
          <p:cNvSpPr>
            <a:spLocks noGrp="1"/>
          </p:cNvSpPr>
          <p:nvPr>
            <p:ph type="body" idx="1"/>
          </p:nvPr>
        </p:nvSpPr>
        <p:spPr>
          <a:xfrm>
            <a:off x="3596679" y="89408"/>
            <a:ext cx="3068321" cy="648208"/>
          </a:xfrm>
        </p:spPr>
        <p:txBody>
          <a:bodyPr/>
          <a:lstStyle/>
          <a:p>
            <a:pPr algn="ctr"/>
            <a:r>
              <a:rPr lang="en-US" sz="3600" b="1" dirty="0"/>
              <a:t>Rooms table</a:t>
            </a:r>
          </a:p>
        </p:txBody>
      </p:sp>
      <p:sp>
        <p:nvSpPr>
          <p:cNvPr id="17" name="TextBox 16">
            <a:extLst>
              <a:ext uri="{FF2B5EF4-FFF2-40B4-BE49-F238E27FC236}">
                <a16:creationId xmlns:a16="http://schemas.microsoft.com/office/drawing/2014/main" id="{944D1FD0-B8FD-BC6F-01E9-E556F3DDF08C}"/>
              </a:ext>
            </a:extLst>
          </p:cNvPr>
          <p:cNvSpPr txBox="1"/>
          <p:nvPr/>
        </p:nvSpPr>
        <p:spPr>
          <a:xfrm>
            <a:off x="8067040" y="844670"/>
            <a:ext cx="3495040" cy="5859553"/>
          </a:xfrm>
          <a:prstGeom prst="rect">
            <a:avLst/>
          </a:prstGeom>
          <a:solidFill>
            <a:schemeClr val="accent1">
              <a:lumMod val="60000"/>
              <a:lumOff val="40000"/>
            </a:schemeClr>
          </a:solidFill>
        </p:spPr>
        <p:txBody>
          <a:bodyPr wrap="square" rtlCol="0">
            <a:spAutoFit/>
          </a:bodyPr>
          <a:lstStyle/>
          <a:p>
            <a:pPr>
              <a:lnSpc>
                <a:spcPct val="150000"/>
              </a:lnSpc>
            </a:pPr>
            <a:r>
              <a:rPr lang="en-US" dirty="0">
                <a:solidFill>
                  <a:schemeClr val="tx2"/>
                </a:solidFill>
                <a:latin typeface="Times New Roman" panose="02020603050405020304" pitchFamily="18" charset="0"/>
                <a:cs typeface="Times New Roman" panose="02020603050405020304" pitchFamily="18" charset="0"/>
              </a:rPr>
              <a:t>create table </a:t>
            </a:r>
            <a:r>
              <a:rPr lang="en-US" dirty="0">
                <a:latin typeface="Times New Roman" panose="02020603050405020304" pitchFamily="18" charset="0"/>
                <a:cs typeface="Times New Roman" panose="02020603050405020304" pitchFamily="18" charset="0"/>
              </a:rPr>
              <a:t>rooms (</a:t>
            </a:r>
          </a:p>
          <a:p>
            <a:pPr>
              <a:lnSpc>
                <a:spcPct val="150000"/>
              </a:lnSpc>
            </a:pPr>
            <a:r>
              <a:rPr lang="en-US" dirty="0">
                <a:latin typeface="Times New Roman" panose="02020603050405020304" pitchFamily="18" charset="0"/>
                <a:cs typeface="Times New Roman" panose="02020603050405020304" pitchFamily="18" charset="0"/>
              </a:rPr>
              <a:t>room_id </a:t>
            </a:r>
            <a:r>
              <a:rPr lang="en-US" dirty="0">
                <a:solidFill>
                  <a:schemeClr val="tx2"/>
                </a:solidFill>
                <a:latin typeface="Times New Roman" panose="02020603050405020304" pitchFamily="18" charset="0"/>
                <a:cs typeface="Times New Roman" panose="02020603050405020304" pitchFamily="18" charset="0"/>
              </a:rPr>
              <a:t>int primary key</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status </a:t>
            </a:r>
            <a:r>
              <a:rPr lang="en-US" dirty="0">
                <a:solidFill>
                  <a:schemeClr val="tx2"/>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(255),</a:t>
            </a:r>
          </a:p>
          <a:p>
            <a:pPr>
              <a:lnSpc>
                <a:spcPct val="150000"/>
              </a:lnSpc>
            </a:pPr>
            <a:r>
              <a:rPr lang="en-US" dirty="0">
                <a:latin typeface="Times New Roman" panose="02020603050405020304" pitchFamily="18" charset="0"/>
                <a:cs typeface="Times New Roman" panose="02020603050405020304" pitchFamily="18" charset="0"/>
              </a:rPr>
              <a:t>rent </a:t>
            </a:r>
            <a:r>
              <a:rPr lang="en-US" dirty="0">
                <a:solidFill>
                  <a:schemeClr val="tx2"/>
                </a:solidFill>
                <a:latin typeface="Times New Roman" panose="02020603050405020304" pitchFamily="18" charset="0"/>
                <a:cs typeface="Times New Roman" panose="02020603050405020304" pitchFamily="18" charset="0"/>
              </a:rPr>
              <a:t>int</a:t>
            </a:r>
          </a:p>
          <a:p>
            <a:pPr>
              <a:lnSpc>
                <a:spcPct val="150000"/>
              </a:lnSpc>
            </a:pPr>
            <a:r>
              <a:rPr lang="en-US" dirty="0" err="1">
                <a:latin typeface="Times New Roman" panose="02020603050405020304" pitchFamily="18" charset="0"/>
                <a:cs typeface="Times New Roman" panose="02020603050405020304" pitchFamily="18" charset="0"/>
              </a:rPr>
              <a:t>r_type</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varchar(255)</a:t>
            </a:r>
          </a:p>
          <a:p>
            <a:pPr>
              <a:lnSpc>
                <a:spcPct val="150000"/>
              </a:lnSpc>
            </a:pP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214ABD-D404-0A4B-C005-0F607E5E653F}"/>
              </a:ext>
            </a:extLst>
          </p:cNvPr>
          <p:cNvPicPr>
            <a:picLocks noChangeAspect="1"/>
          </p:cNvPicPr>
          <p:nvPr/>
        </p:nvPicPr>
        <p:blipFill>
          <a:blip r:embed="rId2"/>
          <a:stretch>
            <a:fillRect/>
          </a:stretch>
        </p:blipFill>
        <p:spPr>
          <a:xfrm>
            <a:off x="408826" y="844670"/>
            <a:ext cx="7526860" cy="5755958"/>
          </a:xfrm>
          <a:prstGeom prst="rect">
            <a:avLst/>
          </a:prstGeom>
        </p:spPr>
      </p:pic>
    </p:spTree>
    <p:extLst>
      <p:ext uri="{BB962C8B-B14F-4D97-AF65-F5344CB8AC3E}">
        <p14:creationId xmlns:p14="http://schemas.microsoft.com/office/powerpoint/2010/main" val="252161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5FE24-AE66-47B6-1F5F-0BFD2CF83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B4656-1FB0-F6EE-16C5-0AD1E081D8B8}"/>
              </a:ext>
            </a:extLst>
          </p:cNvPr>
          <p:cNvSpPr>
            <a:spLocks noGrp="1"/>
          </p:cNvSpPr>
          <p:nvPr>
            <p:ph type="title"/>
          </p:nvPr>
        </p:nvSpPr>
        <p:spPr>
          <a:xfrm>
            <a:off x="176823" y="81280"/>
            <a:ext cx="6839712" cy="648208"/>
          </a:xfrm>
        </p:spPr>
        <p:txBody>
          <a:bodyPr/>
          <a:lstStyle/>
          <a:p>
            <a:r>
              <a:rPr lang="en-US" dirty="0"/>
              <a:t>contents:</a:t>
            </a:r>
          </a:p>
        </p:txBody>
      </p:sp>
      <p:sp>
        <p:nvSpPr>
          <p:cNvPr id="5" name="Subtitle 4">
            <a:extLst>
              <a:ext uri="{FF2B5EF4-FFF2-40B4-BE49-F238E27FC236}">
                <a16:creationId xmlns:a16="http://schemas.microsoft.com/office/drawing/2014/main" id="{47FDB12D-D23E-ED46-6D7E-64B2E125497E}"/>
              </a:ext>
            </a:extLst>
          </p:cNvPr>
          <p:cNvSpPr>
            <a:spLocks noGrp="1"/>
          </p:cNvSpPr>
          <p:nvPr>
            <p:ph type="body" idx="1"/>
          </p:nvPr>
        </p:nvSpPr>
        <p:spPr>
          <a:xfrm>
            <a:off x="3596679" y="109728"/>
            <a:ext cx="2631441" cy="648208"/>
          </a:xfrm>
        </p:spPr>
        <p:txBody>
          <a:bodyPr/>
          <a:lstStyle/>
          <a:p>
            <a:pPr algn="ctr"/>
            <a:r>
              <a:rPr lang="en-US" sz="3600" b="1" dirty="0"/>
              <a:t>Guests table</a:t>
            </a:r>
          </a:p>
        </p:txBody>
      </p:sp>
      <p:sp>
        <p:nvSpPr>
          <p:cNvPr id="17" name="TextBox 16">
            <a:extLst>
              <a:ext uri="{FF2B5EF4-FFF2-40B4-BE49-F238E27FC236}">
                <a16:creationId xmlns:a16="http://schemas.microsoft.com/office/drawing/2014/main" id="{18CA484D-91D7-F02B-717F-32D5474E5576}"/>
              </a:ext>
            </a:extLst>
          </p:cNvPr>
          <p:cNvSpPr txBox="1"/>
          <p:nvPr/>
        </p:nvSpPr>
        <p:spPr>
          <a:xfrm>
            <a:off x="7691120" y="795528"/>
            <a:ext cx="4033520" cy="5859553"/>
          </a:xfrm>
          <a:prstGeom prst="rect">
            <a:avLst/>
          </a:prstGeom>
          <a:solidFill>
            <a:schemeClr val="accent1">
              <a:lumMod val="60000"/>
              <a:lumOff val="40000"/>
            </a:schemeClr>
          </a:solidFill>
        </p:spPr>
        <p:txBody>
          <a:bodyPr wrap="square" rtlCol="0">
            <a:spAutoFit/>
          </a:bodyPr>
          <a:lstStyle/>
          <a:p>
            <a:pPr>
              <a:lnSpc>
                <a:spcPct val="150000"/>
              </a:lnSpc>
            </a:pPr>
            <a:r>
              <a:rPr lang="en-US" dirty="0">
                <a:solidFill>
                  <a:schemeClr val="tx2"/>
                </a:solidFill>
                <a:latin typeface="Times New Roman" panose="02020603050405020304" pitchFamily="18" charset="0"/>
                <a:cs typeface="Times New Roman" panose="02020603050405020304" pitchFamily="18" charset="0"/>
              </a:rPr>
              <a:t>create table </a:t>
            </a:r>
            <a:r>
              <a:rPr lang="en-US" dirty="0">
                <a:latin typeface="Times New Roman" panose="02020603050405020304" pitchFamily="18" charset="0"/>
                <a:cs typeface="Times New Roman" panose="02020603050405020304" pitchFamily="18" charset="0"/>
              </a:rPr>
              <a:t>guests (</a:t>
            </a:r>
          </a:p>
          <a:p>
            <a:pPr>
              <a:lnSpc>
                <a:spcPct val="150000"/>
              </a:lnSpc>
            </a:pPr>
            <a:r>
              <a:rPr lang="en-US" dirty="0" err="1">
                <a:latin typeface="Times New Roman" panose="02020603050405020304" pitchFamily="18" charset="0"/>
                <a:cs typeface="Times New Roman" panose="02020603050405020304" pitchFamily="18" charset="0"/>
              </a:rPr>
              <a:t>guest_id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 primary key</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room_id </a:t>
            </a:r>
            <a:r>
              <a:rPr lang="en-US" dirty="0">
                <a:solidFill>
                  <a:schemeClr val="tx2"/>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contact </a:t>
            </a:r>
            <a:r>
              <a:rPr lang="en-US" dirty="0">
                <a:solidFill>
                  <a:schemeClr val="tx2"/>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p>
          <a:p>
            <a:pPr>
              <a:lnSpc>
                <a:spcPct val="150000"/>
              </a:lnSpc>
            </a:pPr>
            <a:r>
              <a:rPr lang="en-US" dirty="0" err="1">
                <a:latin typeface="Times New Roman" panose="02020603050405020304" pitchFamily="18" charset="0"/>
                <a:cs typeface="Times New Roman" panose="02020603050405020304" pitchFamily="18" charset="0"/>
              </a:rPr>
              <a:t>g_name</a:t>
            </a:r>
            <a:r>
              <a:rPr lang="en-US" dirty="0">
                <a:latin typeface="Times New Roman" panose="02020603050405020304" pitchFamily="18" charset="0"/>
                <a:cs typeface="Times New Roman" panose="02020603050405020304" pitchFamily="18" charset="0"/>
              </a:rPr>
              <a:t> varchar(255)</a:t>
            </a:r>
          </a:p>
          <a:p>
            <a:pPr>
              <a:lnSpc>
                <a:spcPct val="150000"/>
              </a:lnSpc>
            </a:pP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D86853C-ED22-10AC-4EF7-FE14D84498DA}"/>
              </a:ext>
            </a:extLst>
          </p:cNvPr>
          <p:cNvPicPr>
            <a:picLocks noChangeAspect="1"/>
          </p:cNvPicPr>
          <p:nvPr/>
        </p:nvPicPr>
        <p:blipFill>
          <a:blip r:embed="rId2"/>
          <a:stretch>
            <a:fillRect/>
          </a:stretch>
        </p:blipFill>
        <p:spPr>
          <a:xfrm>
            <a:off x="176823" y="795528"/>
            <a:ext cx="7322948" cy="5737352"/>
          </a:xfrm>
          <a:prstGeom prst="rect">
            <a:avLst/>
          </a:prstGeom>
        </p:spPr>
      </p:pic>
    </p:spTree>
    <p:extLst>
      <p:ext uri="{BB962C8B-B14F-4D97-AF65-F5344CB8AC3E}">
        <p14:creationId xmlns:p14="http://schemas.microsoft.com/office/powerpoint/2010/main" val="62554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C081B-024C-3A84-E084-A98E784E7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A9F19-76BF-0833-6669-23DA24355228}"/>
              </a:ext>
            </a:extLst>
          </p:cNvPr>
          <p:cNvSpPr>
            <a:spLocks noGrp="1"/>
          </p:cNvSpPr>
          <p:nvPr>
            <p:ph type="title"/>
          </p:nvPr>
        </p:nvSpPr>
        <p:spPr>
          <a:xfrm>
            <a:off x="176822" y="158496"/>
            <a:ext cx="6839712" cy="648208"/>
          </a:xfrm>
        </p:spPr>
        <p:txBody>
          <a:bodyPr/>
          <a:lstStyle/>
          <a:p>
            <a:r>
              <a:rPr lang="en-US" dirty="0"/>
              <a:t>contents:</a:t>
            </a:r>
          </a:p>
        </p:txBody>
      </p:sp>
      <p:sp>
        <p:nvSpPr>
          <p:cNvPr id="5" name="Subtitle 4">
            <a:extLst>
              <a:ext uri="{FF2B5EF4-FFF2-40B4-BE49-F238E27FC236}">
                <a16:creationId xmlns:a16="http://schemas.microsoft.com/office/drawing/2014/main" id="{05FFF72F-057A-6630-C30E-876EB0DF123A}"/>
              </a:ext>
            </a:extLst>
          </p:cNvPr>
          <p:cNvSpPr>
            <a:spLocks noGrp="1"/>
          </p:cNvSpPr>
          <p:nvPr>
            <p:ph type="body" idx="1"/>
          </p:nvPr>
        </p:nvSpPr>
        <p:spPr>
          <a:xfrm>
            <a:off x="3351728" y="172720"/>
            <a:ext cx="4172845" cy="648208"/>
          </a:xfrm>
        </p:spPr>
        <p:txBody>
          <a:bodyPr/>
          <a:lstStyle/>
          <a:p>
            <a:pPr algn="ctr"/>
            <a:r>
              <a:rPr lang="en-US" sz="3600" b="1" dirty="0"/>
              <a:t>Department table</a:t>
            </a:r>
          </a:p>
        </p:txBody>
      </p:sp>
      <p:sp>
        <p:nvSpPr>
          <p:cNvPr id="17" name="TextBox 16">
            <a:extLst>
              <a:ext uri="{FF2B5EF4-FFF2-40B4-BE49-F238E27FC236}">
                <a16:creationId xmlns:a16="http://schemas.microsoft.com/office/drawing/2014/main" id="{9AA11694-2B55-7647-4450-AC30105B5BD1}"/>
              </a:ext>
            </a:extLst>
          </p:cNvPr>
          <p:cNvSpPr txBox="1"/>
          <p:nvPr/>
        </p:nvSpPr>
        <p:spPr>
          <a:xfrm>
            <a:off x="7325360" y="1127760"/>
            <a:ext cx="4033520" cy="4197559"/>
          </a:xfrm>
          <a:prstGeom prst="rect">
            <a:avLst/>
          </a:prstGeom>
          <a:solidFill>
            <a:schemeClr val="accent1">
              <a:lumMod val="60000"/>
              <a:lumOff val="40000"/>
            </a:schemeClr>
          </a:solidFill>
        </p:spPr>
        <p:txBody>
          <a:bodyPr wrap="square" rtlCol="0">
            <a:spAutoFit/>
          </a:bodyPr>
          <a:lstStyle/>
          <a:p>
            <a:pPr>
              <a:lnSpc>
                <a:spcPct val="150000"/>
              </a:lnSpc>
            </a:pPr>
            <a:r>
              <a:rPr lang="en-US" dirty="0">
                <a:solidFill>
                  <a:schemeClr val="tx2"/>
                </a:solidFill>
                <a:latin typeface="Times New Roman" panose="02020603050405020304" pitchFamily="18" charset="0"/>
                <a:cs typeface="Times New Roman" panose="02020603050405020304" pitchFamily="18" charset="0"/>
              </a:rPr>
              <a:t>create table </a:t>
            </a:r>
            <a:r>
              <a:rPr lang="en-US" dirty="0">
                <a:latin typeface="Times New Roman" panose="02020603050405020304" pitchFamily="18" charset="0"/>
                <a:cs typeface="Times New Roman" panose="02020603050405020304" pitchFamily="18" charset="0"/>
              </a:rPr>
              <a:t>department (</a:t>
            </a:r>
          </a:p>
          <a:p>
            <a:pPr>
              <a:lnSpc>
                <a:spcPct val="150000"/>
              </a:lnSpc>
            </a:pPr>
            <a:r>
              <a:rPr lang="en-US" dirty="0" err="1">
                <a:latin typeface="Times New Roman" panose="02020603050405020304" pitchFamily="18" charset="0"/>
                <a:cs typeface="Times New Roman" panose="02020603050405020304" pitchFamily="18" charset="0"/>
              </a:rPr>
              <a:t>dept_id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 primary key</a:t>
            </a:r>
            <a:r>
              <a:rPr lang="en-US" dirty="0">
                <a:latin typeface="Times New Roman" panose="02020603050405020304" pitchFamily="18" charset="0"/>
                <a:cs typeface="Times New Roman" panose="02020603050405020304" pitchFamily="18" charset="0"/>
              </a:rPr>
              <a:t>,</a:t>
            </a:r>
          </a:p>
          <a:p>
            <a:pPr>
              <a:lnSpc>
                <a:spcPct val="150000"/>
              </a:lnSpc>
            </a:pPr>
            <a:r>
              <a:rPr lang="en-US" dirty="0" err="1">
                <a:latin typeface="Times New Roman" panose="02020603050405020304" pitchFamily="18" charset="0"/>
                <a:cs typeface="Times New Roman" panose="02020603050405020304" pitchFamily="18" charset="0"/>
              </a:rPr>
              <a:t>d_head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(255),</a:t>
            </a:r>
          </a:p>
          <a:p>
            <a:pPr>
              <a:lnSpc>
                <a:spcPct val="150000"/>
              </a:lnSpc>
            </a:pPr>
            <a:r>
              <a:rPr lang="en-US" dirty="0" err="1">
                <a:latin typeface="Times New Roman" panose="02020603050405020304" pitchFamily="18" charset="0"/>
                <a:cs typeface="Times New Roman" panose="02020603050405020304" pitchFamily="18" charset="0"/>
              </a:rPr>
              <a:t>d_role</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(255),</a:t>
            </a:r>
          </a:p>
          <a:p>
            <a:pPr>
              <a:lnSpc>
                <a:spcPct val="150000"/>
              </a:lnSpc>
            </a:pPr>
            <a:r>
              <a:rPr lang="en-US" dirty="0">
                <a:latin typeface="Times New Roman" panose="02020603050405020304" pitchFamily="18" charset="0"/>
                <a:cs typeface="Times New Roman" panose="02020603050405020304" pitchFamily="18" charset="0"/>
              </a:rPr>
              <a:t>contact </a:t>
            </a:r>
            <a:r>
              <a:rPr lang="en-US" dirty="0">
                <a:solidFill>
                  <a:schemeClr val="tx2"/>
                </a:solidFill>
                <a:latin typeface="Times New Roman" panose="02020603050405020304" pitchFamily="18" charset="0"/>
                <a:cs typeface="Times New Roman" panose="02020603050405020304" pitchFamily="18" charset="0"/>
              </a:rPr>
              <a:t>int</a:t>
            </a:r>
          </a:p>
          <a:p>
            <a:pPr>
              <a:lnSpc>
                <a:spcPct val="150000"/>
              </a:lnSpc>
            </a:pP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35A3060-B8E8-0729-FA9F-50B75411358F}"/>
              </a:ext>
            </a:extLst>
          </p:cNvPr>
          <p:cNvPicPr>
            <a:picLocks noChangeAspect="1"/>
          </p:cNvPicPr>
          <p:nvPr/>
        </p:nvPicPr>
        <p:blipFill>
          <a:blip r:embed="rId2"/>
          <a:stretch>
            <a:fillRect/>
          </a:stretch>
        </p:blipFill>
        <p:spPr>
          <a:xfrm>
            <a:off x="337163" y="1127760"/>
            <a:ext cx="6839712" cy="4197559"/>
          </a:xfrm>
          <a:prstGeom prst="rect">
            <a:avLst/>
          </a:prstGeom>
        </p:spPr>
      </p:pic>
    </p:spTree>
    <p:extLst>
      <p:ext uri="{BB962C8B-B14F-4D97-AF65-F5344CB8AC3E}">
        <p14:creationId xmlns:p14="http://schemas.microsoft.com/office/powerpoint/2010/main" val="72116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8BE2A-B919-1B96-3DB4-61E81655C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3E924-AF3E-02BF-76AE-445019125484}"/>
              </a:ext>
            </a:extLst>
          </p:cNvPr>
          <p:cNvSpPr>
            <a:spLocks noGrp="1"/>
          </p:cNvSpPr>
          <p:nvPr>
            <p:ph type="title"/>
          </p:nvPr>
        </p:nvSpPr>
        <p:spPr>
          <a:xfrm>
            <a:off x="176823" y="81280"/>
            <a:ext cx="6839712" cy="648208"/>
          </a:xfrm>
        </p:spPr>
        <p:txBody>
          <a:bodyPr/>
          <a:lstStyle/>
          <a:p>
            <a:r>
              <a:rPr lang="en-US" dirty="0"/>
              <a:t>contents:</a:t>
            </a:r>
          </a:p>
        </p:txBody>
      </p:sp>
      <p:sp>
        <p:nvSpPr>
          <p:cNvPr id="5" name="Subtitle 4">
            <a:extLst>
              <a:ext uri="{FF2B5EF4-FFF2-40B4-BE49-F238E27FC236}">
                <a16:creationId xmlns:a16="http://schemas.microsoft.com/office/drawing/2014/main" id="{37ECCB2F-0A1D-7C3F-76E4-EE562F73C20A}"/>
              </a:ext>
            </a:extLst>
          </p:cNvPr>
          <p:cNvSpPr>
            <a:spLocks noGrp="1"/>
          </p:cNvSpPr>
          <p:nvPr>
            <p:ph type="body" idx="1"/>
          </p:nvPr>
        </p:nvSpPr>
        <p:spPr>
          <a:xfrm>
            <a:off x="3026571" y="162560"/>
            <a:ext cx="3288924" cy="648208"/>
          </a:xfrm>
        </p:spPr>
        <p:txBody>
          <a:bodyPr/>
          <a:lstStyle/>
          <a:p>
            <a:pPr algn="ctr"/>
            <a:r>
              <a:rPr lang="en-US" sz="3600" b="1" dirty="0"/>
              <a:t>Staff table</a:t>
            </a:r>
          </a:p>
        </p:txBody>
      </p:sp>
      <p:sp>
        <p:nvSpPr>
          <p:cNvPr id="17" name="TextBox 16">
            <a:extLst>
              <a:ext uri="{FF2B5EF4-FFF2-40B4-BE49-F238E27FC236}">
                <a16:creationId xmlns:a16="http://schemas.microsoft.com/office/drawing/2014/main" id="{65E1FB04-5412-59FD-C919-BDAA7C22139D}"/>
              </a:ext>
            </a:extLst>
          </p:cNvPr>
          <p:cNvSpPr txBox="1"/>
          <p:nvPr/>
        </p:nvSpPr>
        <p:spPr>
          <a:xfrm>
            <a:off x="7274560" y="1127760"/>
            <a:ext cx="4033520" cy="5028556"/>
          </a:xfrm>
          <a:prstGeom prst="rect">
            <a:avLst/>
          </a:prstGeom>
          <a:solidFill>
            <a:schemeClr val="accent1">
              <a:lumMod val="60000"/>
              <a:lumOff val="40000"/>
            </a:schemeClr>
          </a:solidFill>
        </p:spPr>
        <p:txBody>
          <a:bodyPr wrap="square" rtlCol="0">
            <a:spAutoFit/>
          </a:bodyPr>
          <a:lstStyle/>
          <a:p>
            <a:pPr>
              <a:lnSpc>
                <a:spcPct val="150000"/>
              </a:lnSpc>
            </a:pPr>
            <a:r>
              <a:rPr lang="en-US" dirty="0">
                <a:solidFill>
                  <a:schemeClr val="tx2"/>
                </a:solidFill>
                <a:latin typeface="Times New Roman" panose="02020603050405020304" pitchFamily="18" charset="0"/>
                <a:cs typeface="Times New Roman" panose="02020603050405020304" pitchFamily="18" charset="0"/>
              </a:rPr>
              <a:t>create</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table</a:t>
            </a:r>
            <a:r>
              <a:rPr lang="en-US" dirty="0">
                <a:latin typeface="Times New Roman" panose="02020603050405020304" pitchFamily="18" charset="0"/>
                <a:cs typeface="Times New Roman" panose="02020603050405020304" pitchFamily="18" charset="0"/>
              </a:rPr>
              <a:t> staff (</a:t>
            </a:r>
          </a:p>
          <a:p>
            <a:pPr>
              <a:lnSpc>
                <a:spcPct val="150000"/>
              </a:lnSpc>
            </a:pPr>
            <a:r>
              <a:rPr lang="en-US" dirty="0" err="1">
                <a:latin typeface="Times New Roman" panose="02020603050405020304" pitchFamily="18" charset="0"/>
                <a:cs typeface="Times New Roman" panose="02020603050405020304" pitchFamily="18" charset="0"/>
              </a:rPr>
              <a:t>staff_id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 primary key</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name </a:t>
            </a:r>
            <a:r>
              <a:rPr lang="en-US" dirty="0">
                <a:solidFill>
                  <a:schemeClr val="tx2"/>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(255),</a:t>
            </a:r>
          </a:p>
          <a:p>
            <a:pPr>
              <a:lnSpc>
                <a:spcPct val="150000"/>
              </a:lnSpc>
            </a:pPr>
            <a:r>
              <a:rPr lang="en-US" dirty="0">
                <a:latin typeface="Times New Roman" panose="02020603050405020304" pitchFamily="18" charset="0"/>
                <a:cs typeface="Times New Roman" panose="02020603050405020304" pitchFamily="18" charset="0"/>
              </a:rPr>
              <a:t>salary </a:t>
            </a:r>
            <a:r>
              <a:rPr lang="en-US" dirty="0">
                <a:solidFill>
                  <a:schemeClr val="tx2"/>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a:t>
            </a:r>
          </a:p>
          <a:p>
            <a:pPr>
              <a:lnSpc>
                <a:spcPct val="150000"/>
              </a:lnSpc>
            </a:pPr>
            <a:r>
              <a:rPr lang="en-US" dirty="0" err="1">
                <a:latin typeface="Times New Roman" panose="02020603050405020304" pitchFamily="18" charset="0"/>
                <a:cs typeface="Times New Roman" panose="02020603050405020304" pitchFamily="18" charset="0"/>
              </a:rPr>
              <a:t>dept_id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3A75220-4DA8-0DA5-E8DA-79CE9A172EF1}"/>
              </a:ext>
            </a:extLst>
          </p:cNvPr>
          <p:cNvPicPr>
            <a:picLocks noChangeAspect="1"/>
          </p:cNvPicPr>
          <p:nvPr/>
        </p:nvPicPr>
        <p:blipFill>
          <a:blip r:embed="rId2"/>
          <a:stretch>
            <a:fillRect/>
          </a:stretch>
        </p:blipFill>
        <p:spPr>
          <a:xfrm>
            <a:off x="406400" y="1127760"/>
            <a:ext cx="6715760" cy="5028556"/>
          </a:xfrm>
          <a:prstGeom prst="rect">
            <a:avLst/>
          </a:prstGeom>
        </p:spPr>
      </p:pic>
    </p:spTree>
    <p:extLst>
      <p:ext uri="{BB962C8B-B14F-4D97-AF65-F5344CB8AC3E}">
        <p14:creationId xmlns:p14="http://schemas.microsoft.com/office/powerpoint/2010/main" val="343809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0F8F9-4435-E1D1-F91B-D30E0BB76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D88FE-C12D-293F-1020-1483368A823A}"/>
              </a:ext>
            </a:extLst>
          </p:cNvPr>
          <p:cNvSpPr>
            <a:spLocks noGrp="1"/>
          </p:cNvSpPr>
          <p:nvPr>
            <p:ph type="title"/>
          </p:nvPr>
        </p:nvSpPr>
        <p:spPr>
          <a:xfrm>
            <a:off x="176823" y="81280"/>
            <a:ext cx="6839712" cy="648208"/>
          </a:xfrm>
        </p:spPr>
        <p:txBody>
          <a:bodyPr/>
          <a:lstStyle/>
          <a:p>
            <a:r>
              <a:rPr lang="en-US" dirty="0"/>
              <a:t>contents:</a:t>
            </a:r>
          </a:p>
        </p:txBody>
      </p:sp>
      <p:sp>
        <p:nvSpPr>
          <p:cNvPr id="5" name="Subtitle 4">
            <a:extLst>
              <a:ext uri="{FF2B5EF4-FFF2-40B4-BE49-F238E27FC236}">
                <a16:creationId xmlns:a16="http://schemas.microsoft.com/office/drawing/2014/main" id="{1C40EB22-8220-8A4A-E76D-96F3AA91FF55}"/>
              </a:ext>
            </a:extLst>
          </p:cNvPr>
          <p:cNvSpPr>
            <a:spLocks noGrp="1"/>
          </p:cNvSpPr>
          <p:nvPr>
            <p:ph type="body" idx="1"/>
          </p:nvPr>
        </p:nvSpPr>
        <p:spPr>
          <a:xfrm>
            <a:off x="2814320" y="204216"/>
            <a:ext cx="5334000" cy="648208"/>
          </a:xfrm>
        </p:spPr>
        <p:txBody>
          <a:bodyPr/>
          <a:lstStyle/>
          <a:p>
            <a:pPr algn="ctr"/>
            <a:r>
              <a:rPr lang="en-US" sz="3600" b="1" dirty="0"/>
              <a:t>Reservations table</a:t>
            </a:r>
          </a:p>
        </p:txBody>
      </p:sp>
      <p:sp>
        <p:nvSpPr>
          <p:cNvPr id="17" name="TextBox 16">
            <a:extLst>
              <a:ext uri="{FF2B5EF4-FFF2-40B4-BE49-F238E27FC236}">
                <a16:creationId xmlns:a16="http://schemas.microsoft.com/office/drawing/2014/main" id="{20D31BA0-13DB-1978-1B60-A337CA4CF918}"/>
              </a:ext>
            </a:extLst>
          </p:cNvPr>
          <p:cNvSpPr txBox="1"/>
          <p:nvPr/>
        </p:nvSpPr>
        <p:spPr>
          <a:xfrm>
            <a:off x="7741920" y="852424"/>
            <a:ext cx="3698240" cy="5859553"/>
          </a:xfrm>
          <a:prstGeom prst="rect">
            <a:avLst/>
          </a:prstGeom>
          <a:solidFill>
            <a:schemeClr val="accent1">
              <a:lumMod val="60000"/>
              <a:lumOff val="40000"/>
            </a:schemeClr>
          </a:solidFill>
        </p:spPr>
        <p:txBody>
          <a:bodyPr wrap="square" rtlCol="0">
            <a:spAutoFit/>
          </a:bodyPr>
          <a:lstStyle/>
          <a:p>
            <a:pPr>
              <a:lnSpc>
                <a:spcPct val="150000"/>
              </a:lnSpc>
            </a:pPr>
            <a:r>
              <a:rPr lang="en-US" dirty="0">
                <a:solidFill>
                  <a:schemeClr val="tx2"/>
                </a:solidFill>
                <a:latin typeface="Times New Roman" panose="02020603050405020304" pitchFamily="18" charset="0"/>
                <a:cs typeface="Times New Roman" panose="02020603050405020304" pitchFamily="18" charset="0"/>
              </a:rPr>
              <a:t>create table </a:t>
            </a:r>
            <a:r>
              <a:rPr lang="en-US" dirty="0">
                <a:latin typeface="Times New Roman" panose="02020603050405020304" pitchFamily="18" charset="0"/>
                <a:cs typeface="Times New Roman" panose="02020603050405020304" pitchFamily="18" charset="0"/>
              </a:rPr>
              <a:t>reservations</a:t>
            </a:r>
            <a:r>
              <a:rPr lang="en-US" dirty="0">
                <a:solidFill>
                  <a:schemeClr val="tx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p>
          <a:p>
            <a:pPr>
              <a:lnSpc>
                <a:spcPct val="150000"/>
              </a:lnSpc>
            </a:pPr>
            <a:r>
              <a:rPr lang="en-US" dirty="0" err="1">
                <a:latin typeface="Times New Roman" panose="02020603050405020304" pitchFamily="18" charset="0"/>
                <a:cs typeface="Times New Roman" panose="02020603050405020304" pitchFamily="18" charset="0"/>
              </a:rPr>
              <a:t>res_id</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 primary key,</a:t>
            </a:r>
          </a:p>
          <a:p>
            <a:pPr>
              <a:lnSpc>
                <a:spcPct val="150000"/>
              </a:lnSpc>
            </a:pPr>
            <a:r>
              <a:rPr lang="en-US" dirty="0">
                <a:latin typeface="Times New Roman" panose="02020603050405020304" pitchFamily="18" charset="0"/>
                <a:cs typeface="Times New Roman" panose="02020603050405020304" pitchFamily="18" charset="0"/>
              </a:rPr>
              <a:t>room_id </a:t>
            </a:r>
            <a:r>
              <a:rPr lang="en-US" dirty="0">
                <a:solidFill>
                  <a:schemeClr val="tx2"/>
                </a:solidFill>
                <a:latin typeface="Times New Roman" panose="02020603050405020304" pitchFamily="18" charset="0"/>
                <a:cs typeface="Times New Roman" panose="02020603050405020304" pitchFamily="18" charset="0"/>
              </a:rPr>
              <a:t>int,</a:t>
            </a:r>
          </a:p>
          <a:p>
            <a:pPr>
              <a:lnSpc>
                <a:spcPct val="150000"/>
              </a:lnSpc>
            </a:pPr>
            <a:r>
              <a:rPr lang="en-US" dirty="0">
                <a:latin typeface="Times New Roman" panose="02020603050405020304" pitchFamily="18" charset="0"/>
                <a:cs typeface="Times New Roman" panose="02020603050405020304" pitchFamily="18" charset="0"/>
              </a:rPr>
              <a:t>contact</a:t>
            </a:r>
            <a:r>
              <a:rPr lang="en-US" dirty="0">
                <a:solidFill>
                  <a:schemeClr val="tx2"/>
                </a:solidFill>
                <a:latin typeface="Times New Roman" panose="02020603050405020304" pitchFamily="18" charset="0"/>
                <a:cs typeface="Times New Roman" panose="02020603050405020304" pitchFamily="18" charset="0"/>
              </a:rPr>
              <a:t> int </a:t>
            </a:r>
          </a:p>
          <a:p>
            <a:pPr>
              <a:lnSpc>
                <a:spcPct val="150000"/>
              </a:lnSpc>
            </a:pPr>
            <a:r>
              <a:rPr lang="en-US" dirty="0" err="1">
                <a:solidFill>
                  <a:schemeClr val="tx1">
                    <a:lumMod val="50000"/>
                  </a:schemeClr>
                </a:solidFill>
                <a:latin typeface="Times New Roman" panose="02020603050405020304" pitchFamily="18" charset="0"/>
                <a:cs typeface="Times New Roman" panose="02020603050405020304" pitchFamily="18" charset="0"/>
              </a:rPr>
              <a:t>guest_id</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a:t>
            </a:r>
          </a:p>
          <a:p>
            <a:pPr>
              <a:lnSpc>
                <a:spcPct val="150000"/>
              </a:lnSpc>
            </a:pPr>
            <a:r>
              <a:rPr lang="en-US" dirty="0" err="1">
                <a:solidFill>
                  <a:schemeClr val="tx1">
                    <a:lumMod val="50000"/>
                  </a:schemeClr>
                </a:solidFill>
                <a:latin typeface="Times New Roman" panose="02020603050405020304" pitchFamily="18" charset="0"/>
                <a:cs typeface="Times New Roman" panose="02020603050405020304" pitchFamily="18" charset="0"/>
              </a:rPr>
              <a:t>staff_id</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int</a:t>
            </a:r>
          </a:p>
          <a:p>
            <a:pPr>
              <a:lnSpc>
                <a:spcPct val="150000"/>
              </a:lnSpc>
            </a:pPr>
            <a:r>
              <a:rPr lang="en-US" dirty="0" err="1">
                <a:solidFill>
                  <a:schemeClr val="tx1">
                    <a:lumMod val="50000"/>
                  </a:schemeClr>
                </a:solidFill>
                <a:latin typeface="Times New Roman" panose="02020603050405020304" pitchFamily="18" charset="0"/>
                <a:cs typeface="Times New Roman" panose="02020603050405020304" pitchFamily="18" charset="0"/>
              </a:rPr>
              <a:t>res_name</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varchar(255)</a:t>
            </a:r>
          </a:p>
          <a:p>
            <a:pPr>
              <a:lnSpc>
                <a:spcPct val="150000"/>
              </a:lnSpc>
            </a:pP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2719369-DC75-B81A-208D-FD6E1DA32CFA}"/>
              </a:ext>
            </a:extLst>
          </p:cNvPr>
          <p:cNvPicPr>
            <a:picLocks noChangeAspect="1"/>
          </p:cNvPicPr>
          <p:nvPr/>
        </p:nvPicPr>
        <p:blipFill>
          <a:blip r:embed="rId2"/>
          <a:stretch>
            <a:fillRect/>
          </a:stretch>
        </p:blipFill>
        <p:spPr>
          <a:xfrm>
            <a:off x="349543" y="852423"/>
            <a:ext cx="7276040" cy="5859553"/>
          </a:xfrm>
          <a:prstGeom prst="rect">
            <a:avLst/>
          </a:prstGeom>
        </p:spPr>
      </p:pic>
    </p:spTree>
    <p:extLst>
      <p:ext uri="{BB962C8B-B14F-4D97-AF65-F5344CB8AC3E}">
        <p14:creationId xmlns:p14="http://schemas.microsoft.com/office/powerpoint/2010/main" val="223426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a:xfrm>
            <a:off x="1303292" y="-32509"/>
            <a:ext cx="8534400" cy="659384"/>
          </a:xfrm>
        </p:spPr>
        <p:txBody>
          <a:bodyPr/>
          <a:lstStyle/>
          <a:p>
            <a:r>
              <a:rPr lang="en-US" dirty="0"/>
              <a:t>Joins 1: </a:t>
            </a:r>
            <a:r>
              <a:rPr lang="en-US" b="0" dirty="0">
                <a:latin typeface="+mn-lt"/>
                <a:cs typeface="Times New Roman" panose="02020603050405020304" pitchFamily="18" charset="0"/>
              </a:rPr>
              <a:t>guests and rooms</a:t>
            </a:r>
            <a:endParaRPr lang="en-US" b="0" dirty="0">
              <a:latin typeface="+mn-lt"/>
            </a:endParaRPr>
          </a:p>
        </p:txBody>
      </p:sp>
      <p:sp>
        <p:nvSpPr>
          <p:cNvPr id="7" name="Text Placeholder 6">
            <a:extLst>
              <a:ext uri="{FF2B5EF4-FFF2-40B4-BE49-F238E27FC236}">
                <a16:creationId xmlns:a16="http://schemas.microsoft.com/office/drawing/2014/main" id="{F74321E3-704E-37A8-CFB9-768FCE6AD758}"/>
              </a:ext>
            </a:extLst>
          </p:cNvPr>
          <p:cNvSpPr>
            <a:spLocks noGrp="1"/>
          </p:cNvSpPr>
          <p:nvPr>
            <p:ph type="body" idx="1"/>
          </p:nvPr>
        </p:nvSpPr>
        <p:spPr>
          <a:xfrm>
            <a:off x="8535416" y="873760"/>
            <a:ext cx="3078480" cy="5669280"/>
          </a:xfrm>
          <a:solidFill>
            <a:schemeClr val="accent1">
              <a:lumMod val="60000"/>
              <a:lumOff val="40000"/>
            </a:schemeClr>
          </a:solidFill>
        </p:spPr>
        <p:txBody>
          <a:bodyPr/>
          <a:lstStyle/>
          <a:p>
            <a:r>
              <a:rPr lang="en-US" dirty="0">
                <a:latin typeface="Times New Roman" panose="02020603050405020304" pitchFamily="18" charset="0"/>
                <a:cs typeface="Times New Roman" panose="02020603050405020304" pitchFamily="18" charset="0"/>
              </a:rPr>
              <a:t>Syntax:    </a:t>
            </a:r>
          </a:p>
          <a:p>
            <a:pPr algn="ctr"/>
            <a:r>
              <a:rPr lang="en-US" dirty="0">
                <a:highlight>
                  <a:srgbClr val="DCE0FC"/>
                </a:highlight>
                <a:latin typeface="Times New Roman" panose="02020603050405020304" pitchFamily="18" charset="0"/>
                <a:cs typeface="Times New Roman" panose="02020603050405020304" pitchFamily="18" charset="0"/>
              </a:rPr>
              <a:t>-- joining guests to rooms</a:t>
            </a:r>
          </a:p>
          <a:p>
            <a:r>
              <a:rPr lang="en-US" dirty="0">
                <a:solidFill>
                  <a:srgbClr val="132BDC"/>
                </a:solidFill>
                <a:latin typeface="Times New Roman" panose="02020603050405020304" pitchFamily="18" charset="0"/>
                <a:cs typeface="Times New Roman" panose="02020603050405020304" pitchFamily="18" charset="0"/>
              </a:rPr>
              <a:t>select </a:t>
            </a:r>
            <a:r>
              <a:rPr lang="en-US" dirty="0">
                <a:latin typeface="Times New Roman" panose="02020603050405020304" pitchFamily="18" charset="0"/>
                <a:cs typeface="Times New Roman" panose="02020603050405020304" pitchFamily="18" charset="0"/>
              </a:rPr>
              <a:t>* </a:t>
            </a:r>
            <a:r>
              <a:rPr lang="en-US" dirty="0">
                <a:solidFill>
                  <a:srgbClr val="132BDC"/>
                </a:solidFill>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guests g</a:t>
            </a:r>
          </a:p>
          <a:p>
            <a:r>
              <a:rPr lang="en-US" dirty="0">
                <a:solidFill>
                  <a:srgbClr val="132BDC"/>
                </a:solidFill>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rooms r </a:t>
            </a:r>
          </a:p>
          <a:p>
            <a:r>
              <a:rPr lang="en-US" dirty="0">
                <a:solidFill>
                  <a:srgbClr val="132BDC"/>
                </a:solidFill>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g.room_id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r.room_id</a:t>
            </a:r>
            <a:r>
              <a:rPr lang="en-US" dirty="0">
                <a:latin typeface="Times New Roman" panose="02020603050405020304" pitchFamily="18" charset="0"/>
                <a:cs typeface="Times New Roman" panose="02020603050405020304" pitchFamily="18" charset="0"/>
              </a:rPr>
              <a:t>;</a:t>
            </a:r>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3" name="Picture 2">
            <a:extLst>
              <a:ext uri="{FF2B5EF4-FFF2-40B4-BE49-F238E27FC236}">
                <a16:creationId xmlns:a16="http://schemas.microsoft.com/office/drawing/2014/main" id="{D14DB5ED-543D-1C4D-CFA6-54C6952F5148}"/>
              </a:ext>
            </a:extLst>
          </p:cNvPr>
          <p:cNvPicPr>
            <a:picLocks noChangeAspect="1"/>
          </p:cNvPicPr>
          <p:nvPr/>
        </p:nvPicPr>
        <p:blipFill>
          <a:blip r:embed="rId2"/>
          <a:stretch>
            <a:fillRect/>
          </a:stretch>
        </p:blipFill>
        <p:spPr>
          <a:xfrm>
            <a:off x="396240" y="863600"/>
            <a:ext cx="7945120" cy="5679440"/>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a:xfrm>
            <a:off x="1016000" y="0"/>
            <a:ext cx="10038079" cy="841248"/>
          </a:xfrm>
        </p:spPr>
        <p:txBody>
          <a:bodyPr/>
          <a:lstStyle/>
          <a:p>
            <a:r>
              <a:rPr lang="en-US" dirty="0"/>
              <a:t>Joins 2:</a:t>
            </a:r>
            <a:r>
              <a:rPr lang="en-US" dirty="0">
                <a:latin typeface="+mn-lt"/>
                <a:cs typeface="Times New Roman" panose="02020603050405020304" pitchFamily="18" charset="0"/>
              </a:rPr>
              <a:t>staff and department</a:t>
            </a:r>
            <a:endParaRPr lang="en-US" dirty="0">
              <a:latin typeface="+mn-lt"/>
            </a:endParaRPr>
          </a:p>
        </p:txBody>
      </p:sp>
      <p:sp>
        <p:nvSpPr>
          <p:cNvPr id="3" name="Text Placeholder 2">
            <a:extLst>
              <a:ext uri="{FF2B5EF4-FFF2-40B4-BE49-F238E27FC236}">
                <a16:creationId xmlns:a16="http://schemas.microsoft.com/office/drawing/2014/main" id="{6263798B-0CD5-98E5-7DEA-FE6E40DDA973}"/>
              </a:ext>
            </a:extLst>
          </p:cNvPr>
          <p:cNvSpPr>
            <a:spLocks noGrp="1"/>
          </p:cNvSpPr>
          <p:nvPr>
            <p:ph type="body" idx="1"/>
          </p:nvPr>
        </p:nvSpPr>
        <p:spPr>
          <a:xfrm>
            <a:off x="773000" y="4521055"/>
            <a:ext cx="9770690" cy="2096008"/>
          </a:xfrm>
          <a:solidFill>
            <a:schemeClr val="accent1">
              <a:lumMod val="60000"/>
              <a:lumOff val="40000"/>
            </a:schemeClr>
          </a:solidFill>
        </p:spPr>
        <p:txBody>
          <a:bodyPr/>
          <a:lstStyle/>
          <a:p>
            <a:pPr algn="ctr"/>
            <a:r>
              <a:rPr lang="en-US" dirty="0">
                <a:latin typeface="Times New Roman" panose="02020603050405020304" pitchFamily="18" charset="0"/>
                <a:cs typeface="Times New Roman" panose="02020603050405020304" pitchFamily="18" charset="0"/>
              </a:rPr>
              <a:t>	</a:t>
            </a:r>
            <a:r>
              <a:rPr lang="en-US" sz="2000" dirty="0">
                <a:highlight>
                  <a:srgbClr val="DCE0FC"/>
                </a:highlight>
                <a:latin typeface="Times New Roman" panose="02020603050405020304" pitchFamily="18" charset="0"/>
                <a:cs typeface="Times New Roman" panose="02020603050405020304" pitchFamily="18" charset="0"/>
              </a:rPr>
              <a:t>-- joining staff to department</a:t>
            </a:r>
          </a:p>
          <a:p>
            <a:r>
              <a:rPr lang="en-US" dirty="0">
                <a:solidFill>
                  <a:srgbClr val="132BDC"/>
                </a:solidFill>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dirty="0">
                <a:solidFill>
                  <a:srgbClr val="132BDC"/>
                </a:solidFill>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staff s</a:t>
            </a:r>
          </a:p>
          <a:p>
            <a:r>
              <a:rPr lang="en-US" dirty="0">
                <a:solidFill>
                  <a:srgbClr val="132BDC"/>
                </a:solidFill>
                <a:latin typeface="Times New Roman" panose="02020603050405020304" pitchFamily="18" charset="0"/>
                <a:cs typeface="Times New Roman" panose="02020603050405020304" pitchFamily="18" charset="0"/>
              </a:rPr>
              <a:t>right join </a:t>
            </a:r>
            <a:r>
              <a:rPr lang="en-US" dirty="0">
                <a:latin typeface="Times New Roman" panose="02020603050405020304" pitchFamily="18" charset="0"/>
                <a:cs typeface="Times New Roman" panose="02020603050405020304" pitchFamily="18" charset="0"/>
              </a:rPr>
              <a:t>department d</a:t>
            </a:r>
          </a:p>
          <a:p>
            <a:r>
              <a:rPr lang="en-US" dirty="0">
                <a:solidFill>
                  <a:srgbClr val="132BDC"/>
                </a:solidFill>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s.dept_id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d.dept_id</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85BF5E12-0434-5299-B1B3-FD4627162CF3}"/>
              </a:ext>
            </a:extLst>
          </p:cNvPr>
          <p:cNvPicPr>
            <a:picLocks noChangeAspect="1"/>
          </p:cNvPicPr>
          <p:nvPr/>
        </p:nvPicPr>
        <p:blipFill>
          <a:blip r:embed="rId2"/>
          <a:stretch>
            <a:fillRect/>
          </a:stretch>
        </p:blipFill>
        <p:spPr>
          <a:xfrm>
            <a:off x="773000" y="1026160"/>
            <a:ext cx="9770690" cy="3362960"/>
          </a:xfrm>
          <a:prstGeom prst="rect">
            <a:avLst/>
          </a:prstGeom>
        </p:spPr>
      </p:pic>
    </p:spTree>
    <p:extLst>
      <p:ext uri="{BB962C8B-B14F-4D97-AF65-F5344CB8AC3E}">
        <p14:creationId xmlns:p14="http://schemas.microsoft.com/office/powerpoint/2010/main" val="175357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9DBF-F654-1058-DE8E-A338F613D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008E9-3095-4AA8-5E8D-960052E8322B}"/>
              </a:ext>
            </a:extLst>
          </p:cNvPr>
          <p:cNvSpPr>
            <a:spLocks noGrp="1"/>
          </p:cNvSpPr>
          <p:nvPr>
            <p:ph type="title"/>
          </p:nvPr>
        </p:nvSpPr>
        <p:spPr>
          <a:xfrm>
            <a:off x="413512" y="142240"/>
            <a:ext cx="10315448" cy="841248"/>
          </a:xfrm>
        </p:spPr>
        <p:txBody>
          <a:bodyPr/>
          <a:lstStyle/>
          <a:p>
            <a:pPr algn="ctr"/>
            <a:r>
              <a:rPr lang="en-US" dirty="0"/>
              <a:t>Joins 3:</a:t>
            </a:r>
            <a:r>
              <a:rPr lang="en-US" dirty="0">
                <a:latin typeface="+mn-lt"/>
              </a:rPr>
              <a:t>resrvations and staff</a:t>
            </a:r>
          </a:p>
        </p:txBody>
      </p:sp>
      <p:sp>
        <p:nvSpPr>
          <p:cNvPr id="3" name="Text Placeholder 2">
            <a:extLst>
              <a:ext uri="{FF2B5EF4-FFF2-40B4-BE49-F238E27FC236}">
                <a16:creationId xmlns:a16="http://schemas.microsoft.com/office/drawing/2014/main" id="{4CAF0329-299E-B5C2-2A54-25327AD09B66}"/>
              </a:ext>
            </a:extLst>
          </p:cNvPr>
          <p:cNvSpPr>
            <a:spLocks noGrp="1"/>
          </p:cNvSpPr>
          <p:nvPr>
            <p:ph type="body" idx="1"/>
          </p:nvPr>
        </p:nvSpPr>
        <p:spPr>
          <a:xfrm>
            <a:off x="7863840" y="1198880"/>
            <a:ext cx="3914648" cy="5131562"/>
          </a:xfrm>
          <a:solidFill>
            <a:schemeClr val="accent1">
              <a:lumMod val="60000"/>
              <a:lumOff val="40000"/>
            </a:schemeClr>
          </a:solidFill>
        </p:spPr>
        <p:txBody>
          <a:bodyPr/>
          <a:lstStyle/>
          <a:p>
            <a:pPr algn="ctr"/>
            <a:r>
              <a:rPr lang="en-US" sz="2000" dirty="0">
                <a:highlight>
                  <a:srgbClr val="DCE0FC"/>
                </a:highlight>
                <a:latin typeface="Times New Roman" panose="02020603050405020304" pitchFamily="18" charset="0"/>
                <a:cs typeface="Times New Roman" panose="02020603050405020304" pitchFamily="18" charset="0"/>
              </a:rPr>
              <a:t>-- ( who handled the booking ? )</a:t>
            </a:r>
          </a:p>
          <a:p>
            <a:r>
              <a:rPr lang="en-US" dirty="0">
                <a:solidFill>
                  <a:srgbClr val="132BDC"/>
                </a:solidFill>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r.res_id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g.guest_id</a:t>
            </a:r>
            <a:r>
              <a:rPr lang="en-US" dirty="0">
                <a:latin typeface="Times New Roman" panose="02020603050405020304" pitchFamily="18" charset="0"/>
                <a:cs typeface="Times New Roman" panose="02020603050405020304" pitchFamily="18" charset="0"/>
              </a:rPr>
              <a:t>, s.name </a:t>
            </a:r>
          </a:p>
          <a:p>
            <a:r>
              <a:rPr lang="en-US" dirty="0">
                <a:solidFill>
                  <a:srgbClr val="132BDC"/>
                </a:solidFill>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reservations r </a:t>
            </a:r>
          </a:p>
          <a:p>
            <a:r>
              <a:rPr lang="en-US" dirty="0">
                <a:solidFill>
                  <a:srgbClr val="132BDC"/>
                </a:solidFill>
                <a:latin typeface="Times New Roman" panose="02020603050405020304" pitchFamily="18" charset="0"/>
                <a:cs typeface="Times New Roman" panose="02020603050405020304" pitchFamily="18" charset="0"/>
              </a:rPr>
              <a:t>inner</a:t>
            </a:r>
            <a:r>
              <a:rPr lang="en-US" dirty="0">
                <a:latin typeface="Times New Roman" panose="02020603050405020304" pitchFamily="18" charset="0"/>
                <a:cs typeface="Times New Roman" panose="02020603050405020304" pitchFamily="18" charset="0"/>
              </a:rPr>
              <a:t> </a:t>
            </a:r>
            <a:r>
              <a:rPr lang="en-US" dirty="0">
                <a:solidFill>
                  <a:srgbClr val="132BDC"/>
                </a:solidFill>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guests g </a:t>
            </a:r>
          </a:p>
          <a:p>
            <a:r>
              <a:rPr lang="en-US" dirty="0">
                <a:solidFill>
                  <a:srgbClr val="132BDC"/>
                </a:solidFill>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r.guest_id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g.guest_id</a:t>
            </a:r>
            <a:endParaRPr lang="en-US" dirty="0">
              <a:latin typeface="Times New Roman" panose="02020603050405020304" pitchFamily="18" charset="0"/>
              <a:cs typeface="Times New Roman" panose="02020603050405020304" pitchFamily="18" charset="0"/>
            </a:endParaRPr>
          </a:p>
          <a:p>
            <a:r>
              <a:rPr lang="en-US" dirty="0">
                <a:solidFill>
                  <a:srgbClr val="132BDC"/>
                </a:solidFill>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staff s </a:t>
            </a:r>
          </a:p>
          <a:p>
            <a:r>
              <a:rPr lang="en-US" dirty="0">
                <a:solidFill>
                  <a:srgbClr val="132BDC"/>
                </a:solidFill>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r.staff_id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s.staff_id</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6ECA35C8-491F-6DFD-A486-9A0323E0436A}"/>
              </a:ext>
            </a:extLst>
          </p:cNvPr>
          <p:cNvPicPr>
            <a:picLocks noChangeAspect="1"/>
          </p:cNvPicPr>
          <p:nvPr/>
        </p:nvPicPr>
        <p:blipFill>
          <a:blip r:embed="rId2"/>
          <a:stretch>
            <a:fillRect/>
          </a:stretch>
        </p:blipFill>
        <p:spPr>
          <a:xfrm>
            <a:off x="413512" y="1198880"/>
            <a:ext cx="7318248" cy="5131562"/>
          </a:xfrm>
          <a:prstGeom prst="rect">
            <a:avLst/>
          </a:prstGeom>
        </p:spPr>
      </p:pic>
    </p:spTree>
    <p:extLst>
      <p:ext uri="{BB962C8B-B14F-4D97-AF65-F5344CB8AC3E}">
        <p14:creationId xmlns:p14="http://schemas.microsoft.com/office/powerpoint/2010/main" val="1008900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ACD9D-1499-AB49-51BA-18D946D42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F4C6C-1B14-B882-E655-C0AB07468A1D}"/>
              </a:ext>
            </a:extLst>
          </p:cNvPr>
          <p:cNvSpPr>
            <a:spLocks noGrp="1"/>
          </p:cNvSpPr>
          <p:nvPr>
            <p:ph type="title"/>
          </p:nvPr>
        </p:nvSpPr>
        <p:spPr>
          <a:xfrm>
            <a:off x="2208823" y="0"/>
            <a:ext cx="6839712" cy="841248"/>
          </a:xfrm>
        </p:spPr>
        <p:txBody>
          <a:bodyPr/>
          <a:lstStyle/>
          <a:p>
            <a:pPr algn="ctr"/>
            <a:r>
              <a:rPr lang="en-US" dirty="0"/>
              <a:t>Subqueries 1:</a:t>
            </a:r>
          </a:p>
        </p:txBody>
      </p:sp>
      <p:sp>
        <p:nvSpPr>
          <p:cNvPr id="3" name="Text Placeholder 2">
            <a:extLst>
              <a:ext uri="{FF2B5EF4-FFF2-40B4-BE49-F238E27FC236}">
                <a16:creationId xmlns:a16="http://schemas.microsoft.com/office/drawing/2014/main" id="{36694088-B60F-5949-7827-0AE270CBB822}"/>
              </a:ext>
            </a:extLst>
          </p:cNvPr>
          <p:cNvSpPr>
            <a:spLocks noGrp="1"/>
          </p:cNvSpPr>
          <p:nvPr>
            <p:ph type="body" idx="1"/>
          </p:nvPr>
        </p:nvSpPr>
        <p:spPr>
          <a:xfrm>
            <a:off x="5425440" y="1196848"/>
            <a:ext cx="5913120" cy="5177536"/>
          </a:xfrm>
          <a:solidFill>
            <a:schemeClr val="accent1">
              <a:lumMod val="60000"/>
              <a:lumOff val="40000"/>
            </a:schemeClr>
          </a:solidFill>
        </p:spPr>
        <p:txBody>
          <a:bodyPr/>
          <a:lstStyle/>
          <a:p>
            <a:pPr algn="ctr"/>
            <a:r>
              <a:rPr lang="en-US" dirty="0">
                <a:highlight>
                  <a:srgbClr val="DCE0FC"/>
                </a:highlight>
                <a:latin typeface="Times New Roman" panose="02020603050405020304" pitchFamily="18" charset="0"/>
                <a:cs typeface="Times New Roman" panose="02020603050405020304" pitchFamily="18" charset="0"/>
              </a:rPr>
              <a:t>--Who has the most expensive room?</a:t>
            </a:r>
          </a:p>
          <a:p>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g.g_name</a:t>
            </a:r>
            <a:r>
              <a:rPr lang="en-US" dirty="0">
                <a:latin typeface="Times New Roman" panose="02020603050405020304" pitchFamily="18" charset="0"/>
                <a:cs typeface="Times New Roman" panose="02020603050405020304" pitchFamily="18" charset="0"/>
              </a:rPr>
              <a:t> AS Guest, </a:t>
            </a:r>
            <a:r>
              <a:rPr lang="en-US" dirty="0" err="1">
                <a:latin typeface="Times New Roman" panose="02020603050405020304" pitchFamily="18" charset="0"/>
                <a:cs typeface="Times New Roman" panose="02020603050405020304" pitchFamily="18" charset="0"/>
              </a:rPr>
              <a:t>r.room_id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rm.r_type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rm.rent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Guests g</a:t>
            </a:r>
          </a:p>
          <a:p>
            <a:r>
              <a:rPr lang="en-US" dirty="0">
                <a:latin typeface="Times New Roman" panose="02020603050405020304" pitchFamily="18" charset="0"/>
                <a:cs typeface="Times New Roman" panose="02020603050405020304" pitchFamily="18" charset="0"/>
              </a:rPr>
              <a:t>JOIN Reservations r </a:t>
            </a:r>
          </a:p>
          <a:p>
            <a:r>
              <a:rPr lang="en-US" dirty="0">
                <a:latin typeface="Times New Roman" panose="02020603050405020304" pitchFamily="18" charset="0"/>
                <a:cs typeface="Times New Roman" panose="02020603050405020304" pitchFamily="18" charset="0"/>
              </a:rPr>
              <a:t>ON </a:t>
            </a:r>
            <a:r>
              <a:rPr lang="en-US" dirty="0" err="1">
                <a:latin typeface="Times New Roman" panose="02020603050405020304" pitchFamily="18" charset="0"/>
                <a:cs typeface="Times New Roman" panose="02020603050405020304" pitchFamily="18" charset="0"/>
              </a:rPr>
              <a:t>g.guest_id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r.guest_id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JOIN Rooms rm </a:t>
            </a:r>
          </a:p>
          <a:p>
            <a:r>
              <a:rPr lang="en-US" dirty="0">
                <a:latin typeface="Times New Roman" panose="02020603050405020304" pitchFamily="18" charset="0"/>
                <a:cs typeface="Times New Roman" panose="02020603050405020304" pitchFamily="18" charset="0"/>
              </a:rPr>
              <a:t>ON </a:t>
            </a:r>
            <a:r>
              <a:rPr lang="en-US" dirty="0" err="1">
                <a:latin typeface="Times New Roman" panose="02020603050405020304" pitchFamily="18" charset="0"/>
                <a:cs typeface="Times New Roman" panose="02020603050405020304" pitchFamily="18" charset="0"/>
              </a:rPr>
              <a:t>r.room_id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rm.room_id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 </a:t>
            </a:r>
            <a:r>
              <a:rPr lang="en-US" dirty="0" err="1">
                <a:latin typeface="Times New Roman" panose="02020603050405020304" pitchFamily="18" charset="0"/>
                <a:cs typeface="Times New Roman" panose="02020603050405020304" pitchFamily="18" charset="0"/>
              </a:rPr>
              <a:t>rm.rent</a:t>
            </a:r>
            <a:r>
              <a:rPr lang="en-US" dirty="0">
                <a:latin typeface="Times New Roman" panose="02020603050405020304" pitchFamily="18" charset="0"/>
                <a:cs typeface="Times New Roman" panose="02020603050405020304" pitchFamily="18" charset="0"/>
              </a:rPr>
              <a:t> = (    SELECT MAX(rent)    FROM Rooms);</a:t>
            </a:r>
          </a:p>
        </p:txBody>
      </p:sp>
      <p:pic>
        <p:nvPicPr>
          <p:cNvPr id="8" name="Picture 7">
            <a:extLst>
              <a:ext uri="{FF2B5EF4-FFF2-40B4-BE49-F238E27FC236}">
                <a16:creationId xmlns:a16="http://schemas.microsoft.com/office/drawing/2014/main" id="{D80CB8AD-0634-1C4A-64EE-EBF97175102D}"/>
              </a:ext>
            </a:extLst>
          </p:cNvPr>
          <p:cNvPicPr>
            <a:picLocks noChangeAspect="1"/>
          </p:cNvPicPr>
          <p:nvPr/>
        </p:nvPicPr>
        <p:blipFill>
          <a:blip r:embed="rId2"/>
          <a:stretch>
            <a:fillRect/>
          </a:stretch>
        </p:blipFill>
        <p:spPr>
          <a:xfrm>
            <a:off x="325120" y="1196848"/>
            <a:ext cx="4988560" cy="5177536"/>
          </a:xfrm>
          <a:prstGeom prst="rect">
            <a:avLst/>
          </a:prstGeom>
        </p:spPr>
      </p:pic>
    </p:spTree>
    <p:extLst>
      <p:ext uri="{BB962C8B-B14F-4D97-AF65-F5344CB8AC3E}">
        <p14:creationId xmlns:p14="http://schemas.microsoft.com/office/powerpoint/2010/main" val="1001806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9570-D2E3-3FF1-C9A0-E9A0586C8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48D97-F284-45CB-F6DC-9A88040ADC91}"/>
              </a:ext>
            </a:extLst>
          </p:cNvPr>
          <p:cNvSpPr>
            <a:spLocks noGrp="1"/>
          </p:cNvSpPr>
          <p:nvPr>
            <p:ph type="title"/>
          </p:nvPr>
        </p:nvSpPr>
        <p:spPr>
          <a:xfrm>
            <a:off x="2208823" y="0"/>
            <a:ext cx="6839712" cy="841248"/>
          </a:xfrm>
        </p:spPr>
        <p:txBody>
          <a:bodyPr/>
          <a:lstStyle/>
          <a:p>
            <a:pPr algn="ctr"/>
            <a:r>
              <a:rPr lang="en-US" dirty="0"/>
              <a:t>Subqueries 2:</a:t>
            </a:r>
          </a:p>
        </p:txBody>
      </p:sp>
      <p:sp>
        <p:nvSpPr>
          <p:cNvPr id="3" name="Text Placeholder 2">
            <a:extLst>
              <a:ext uri="{FF2B5EF4-FFF2-40B4-BE49-F238E27FC236}">
                <a16:creationId xmlns:a16="http://schemas.microsoft.com/office/drawing/2014/main" id="{E98413B0-10FC-94AE-2066-37928346C0CA}"/>
              </a:ext>
            </a:extLst>
          </p:cNvPr>
          <p:cNvSpPr>
            <a:spLocks noGrp="1"/>
          </p:cNvSpPr>
          <p:nvPr>
            <p:ph type="body" idx="1"/>
          </p:nvPr>
        </p:nvSpPr>
        <p:spPr>
          <a:xfrm>
            <a:off x="6483135" y="1167384"/>
            <a:ext cx="5130800" cy="4340352"/>
          </a:xfrm>
          <a:solidFill>
            <a:schemeClr val="accent1">
              <a:lumMod val="60000"/>
              <a:lumOff val="40000"/>
            </a:schemeClr>
          </a:solidFill>
        </p:spPr>
        <p:txBody>
          <a:bodyPr/>
          <a:lstStyle/>
          <a:p>
            <a:pPr algn="ctr"/>
            <a:r>
              <a:rPr lang="en-US" dirty="0">
                <a:highlight>
                  <a:srgbClr val="DCE0FC"/>
                </a:highlight>
                <a:latin typeface="Times New Roman" panose="02020603050405020304" pitchFamily="18" charset="0"/>
                <a:cs typeface="Times New Roman" panose="02020603050405020304" pitchFamily="18" charset="0"/>
              </a:rPr>
              <a:t>-- revenue per room type</a:t>
            </a:r>
          </a:p>
          <a:p>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rm.r_type</a:t>
            </a:r>
            <a:r>
              <a:rPr lang="en-US" dirty="0">
                <a:latin typeface="Times New Roman" panose="02020603050405020304" pitchFamily="18" charset="0"/>
                <a:cs typeface="Times New Roman" panose="02020603050405020304" pitchFamily="18" charset="0"/>
              </a:rPr>
              <a:t>, SUM(</a:t>
            </a:r>
            <a:r>
              <a:rPr lang="en-US" dirty="0" err="1">
                <a:latin typeface="Times New Roman" panose="02020603050405020304" pitchFamily="18" charset="0"/>
                <a:cs typeface="Times New Roman" panose="02020603050405020304" pitchFamily="18" charset="0"/>
              </a:rPr>
              <a:t>rm.rent</a:t>
            </a:r>
            <a:r>
              <a:rPr lang="en-US" dirty="0">
                <a:latin typeface="Times New Roman" panose="02020603050405020304" pitchFamily="18" charset="0"/>
                <a:cs typeface="Times New Roman" panose="02020603050405020304" pitchFamily="18" charset="0"/>
              </a:rPr>
              <a:t>) AS </a:t>
            </a:r>
            <a:r>
              <a:rPr lang="en-US" dirty="0" err="1">
                <a:latin typeface="Times New Roman" panose="02020603050405020304" pitchFamily="18" charset="0"/>
                <a:cs typeface="Times New Roman" panose="02020603050405020304" pitchFamily="18" charset="0"/>
              </a:rPr>
              <a:t>total_revenue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Reservations res        </a:t>
            </a:r>
          </a:p>
          <a:p>
            <a:r>
              <a:rPr lang="en-US" dirty="0">
                <a:latin typeface="Times New Roman" panose="02020603050405020304" pitchFamily="18" charset="0"/>
                <a:cs typeface="Times New Roman" panose="02020603050405020304" pitchFamily="18" charset="0"/>
              </a:rPr>
              <a:t>JOIN    Rooms rm </a:t>
            </a:r>
          </a:p>
          <a:p>
            <a:r>
              <a:rPr lang="en-US" dirty="0">
                <a:latin typeface="Times New Roman" panose="02020603050405020304" pitchFamily="18" charset="0"/>
                <a:cs typeface="Times New Roman" panose="02020603050405020304" pitchFamily="18" charset="0"/>
              </a:rPr>
              <a:t>ON </a:t>
            </a:r>
            <a:r>
              <a:rPr lang="en-US" dirty="0" err="1">
                <a:latin typeface="Times New Roman" panose="02020603050405020304" pitchFamily="18" charset="0"/>
                <a:cs typeface="Times New Roman" panose="02020603050405020304" pitchFamily="18" charset="0"/>
              </a:rPr>
              <a:t>res.room_id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rm.room_id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GROUP BY </a:t>
            </a:r>
            <a:r>
              <a:rPr lang="en-US" dirty="0" err="1">
                <a:latin typeface="Times New Roman" panose="02020603050405020304" pitchFamily="18" charset="0"/>
                <a:cs typeface="Times New Roman" panose="02020603050405020304" pitchFamily="18" charset="0"/>
              </a:rPr>
              <a:t>rm.r_type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ORDER BY </a:t>
            </a:r>
            <a:r>
              <a:rPr lang="en-US" dirty="0" err="1">
                <a:latin typeface="Times New Roman" panose="02020603050405020304" pitchFamily="18" charset="0"/>
                <a:cs typeface="Times New Roman" panose="02020603050405020304" pitchFamily="18" charset="0"/>
              </a:rPr>
              <a:t>total_revenue</a:t>
            </a:r>
            <a:r>
              <a:rPr lang="en-US" dirty="0">
                <a:latin typeface="Times New Roman" panose="02020603050405020304" pitchFamily="18" charset="0"/>
                <a:cs typeface="Times New Roman" panose="02020603050405020304" pitchFamily="18" charset="0"/>
              </a:rPr>
              <a:t> DESC;</a:t>
            </a:r>
          </a:p>
        </p:txBody>
      </p:sp>
      <p:pic>
        <p:nvPicPr>
          <p:cNvPr id="6" name="Picture 5">
            <a:extLst>
              <a:ext uri="{FF2B5EF4-FFF2-40B4-BE49-F238E27FC236}">
                <a16:creationId xmlns:a16="http://schemas.microsoft.com/office/drawing/2014/main" id="{895745AB-A1BA-3FB6-A768-DC7524D002CA}"/>
              </a:ext>
            </a:extLst>
          </p:cNvPr>
          <p:cNvPicPr>
            <a:picLocks noChangeAspect="1"/>
          </p:cNvPicPr>
          <p:nvPr/>
        </p:nvPicPr>
        <p:blipFill>
          <a:blip r:embed="rId2"/>
          <a:stretch>
            <a:fillRect/>
          </a:stretch>
        </p:blipFill>
        <p:spPr>
          <a:xfrm>
            <a:off x="384097" y="1167384"/>
            <a:ext cx="6020345" cy="4340352"/>
          </a:xfrm>
          <a:prstGeom prst="rect">
            <a:avLst/>
          </a:prstGeom>
        </p:spPr>
      </p:pic>
    </p:spTree>
    <p:extLst>
      <p:ext uri="{BB962C8B-B14F-4D97-AF65-F5344CB8AC3E}">
        <p14:creationId xmlns:p14="http://schemas.microsoft.com/office/powerpoint/2010/main" val="98469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142240"/>
            <a:ext cx="5029200" cy="2157984"/>
          </a:xfrm>
        </p:spPr>
        <p:txBody>
          <a:bodyPr/>
          <a:lstStyle/>
          <a:p>
            <a:r>
              <a:rPr lang="en-US" dirty="0"/>
              <a:t>Index:</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2"/>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2701920"/>
            <a:ext cx="4834517" cy="3108960"/>
          </a:xfrm>
        </p:spPr>
        <p:txBody>
          <a:bodyPr/>
          <a:lstStyle/>
          <a:p>
            <a:pPr marL="342900" indent="-342900">
              <a:lnSpc>
                <a:spcPct val="150000"/>
              </a:lnSpc>
              <a:buAutoNum type="arabicPeriod"/>
            </a:pPr>
            <a:r>
              <a:rPr lang="en-US" b="1" dirty="0">
                <a:latin typeface="Times New Roman" panose="02020603050405020304" pitchFamily="18" charset="0"/>
                <a:cs typeface="Times New Roman" panose="02020603050405020304" pitchFamily="18" charset="0"/>
              </a:rPr>
              <a:t>Introduction</a:t>
            </a:r>
          </a:p>
          <a:p>
            <a:pPr marL="342900" indent="-342900">
              <a:lnSpc>
                <a:spcPct val="150000"/>
              </a:lnSpc>
              <a:buAutoNum type="arabicPeriod"/>
            </a:pPr>
            <a:r>
              <a:rPr lang="en-US" b="1" dirty="0">
                <a:latin typeface="Times New Roman" panose="02020603050405020304" pitchFamily="18" charset="0"/>
                <a:cs typeface="Times New Roman" panose="02020603050405020304" pitchFamily="18" charset="0"/>
              </a:rPr>
              <a:t>ER Diagram</a:t>
            </a:r>
          </a:p>
          <a:p>
            <a:pPr marL="342900" indent="-342900">
              <a:lnSpc>
                <a:spcPct val="150000"/>
              </a:lnSpc>
              <a:buAutoNum type="arabicPeriod"/>
            </a:pPr>
            <a:r>
              <a:rPr lang="en-US" b="1" dirty="0">
                <a:latin typeface="Times New Roman" panose="02020603050405020304" pitchFamily="18" charset="0"/>
                <a:cs typeface="Times New Roman" panose="02020603050405020304" pitchFamily="18" charset="0"/>
              </a:rPr>
              <a:t>Tables </a:t>
            </a:r>
          </a:p>
          <a:p>
            <a:pPr marL="342900" indent="-342900">
              <a:lnSpc>
                <a:spcPct val="150000"/>
              </a:lnSpc>
              <a:buAutoNum type="arabicPeriod"/>
            </a:pPr>
            <a:r>
              <a:rPr lang="en-US" b="1" dirty="0">
                <a:latin typeface="Times New Roman" panose="02020603050405020304" pitchFamily="18" charset="0"/>
                <a:cs typeface="Times New Roman" panose="02020603050405020304" pitchFamily="18" charset="0"/>
              </a:rPr>
              <a:t>joins</a:t>
            </a:r>
          </a:p>
          <a:p>
            <a:pPr marL="342900" indent="-342900">
              <a:lnSpc>
                <a:spcPct val="150000"/>
              </a:lnSpc>
              <a:buAutoNum type="arabicPeriod"/>
            </a:pPr>
            <a:r>
              <a:rPr lang="en-US" b="1" dirty="0">
                <a:latin typeface="Times New Roman" panose="02020603050405020304" pitchFamily="18" charset="0"/>
                <a:cs typeface="Times New Roman" panose="02020603050405020304" pitchFamily="18" charset="0"/>
              </a:rPr>
              <a:t>Subqueries</a:t>
            </a:r>
          </a:p>
          <a:p>
            <a:pPr marL="342900" indent="-342900">
              <a:buAutoNum type="arabicPeriod"/>
            </a:pPr>
            <a:endParaRPr lang="en-US" dirty="0"/>
          </a:p>
          <a:p>
            <a:pPr marL="342900" indent="-342900">
              <a:buAutoNum type="arabicPeriod"/>
            </a:pPr>
            <a:endParaRPr lang="en-US" dirty="0"/>
          </a:p>
          <a:p>
            <a:endParaRPr lang="en-US" dirty="0"/>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E9452-9C13-7514-4A65-92D525C3A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F476B-2D81-6545-D93C-90D19EEB9992}"/>
              </a:ext>
            </a:extLst>
          </p:cNvPr>
          <p:cNvSpPr>
            <a:spLocks noGrp="1"/>
          </p:cNvSpPr>
          <p:nvPr>
            <p:ph type="title"/>
          </p:nvPr>
        </p:nvSpPr>
        <p:spPr>
          <a:xfrm>
            <a:off x="2208823" y="0"/>
            <a:ext cx="6839712" cy="841248"/>
          </a:xfrm>
        </p:spPr>
        <p:txBody>
          <a:bodyPr/>
          <a:lstStyle/>
          <a:p>
            <a:pPr algn="ctr"/>
            <a:r>
              <a:rPr lang="en-US" dirty="0"/>
              <a:t>Subqueries 3:</a:t>
            </a:r>
          </a:p>
        </p:txBody>
      </p:sp>
      <p:sp>
        <p:nvSpPr>
          <p:cNvPr id="3" name="Text Placeholder 2">
            <a:extLst>
              <a:ext uri="{FF2B5EF4-FFF2-40B4-BE49-F238E27FC236}">
                <a16:creationId xmlns:a16="http://schemas.microsoft.com/office/drawing/2014/main" id="{B3346764-1808-C6FD-CDD9-A85075B402F9}"/>
              </a:ext>
            </a:extLst>
          </p:cNvPr>
          <p:cNvSpPr>
            <a:spLocks noGrp="1"/>
          </p:cNvSpPr>
          <p:nvPr>
            <p:ph type="body" idx="1"/>
          </p:nvPr>
        </p:nvSpPr>
        <p:spPr>
          <a:xfrm>
            <a:off x="6390640" y="1298448"/>
            <a:ext cx="5242560" cy="4528260"/>
          </a:xfrm>
          <a:solidFill>
            <a:schemeClr val="accent1">
              <a:lumMod val="60000"/>
              <a:lumOff val="40000"/>
            </a:schemeClr>
          </a:solidFill>
        </p:spPr>
        <p:txBody>
          <a:bodyPr/>
          <a:lstStyle/>
          <a:p>
            <a:pPr algn="ctr"/>
            <a:r>
              <a:rPr lang="en-US" dirty="0">
                <a:highlight>
                  <a:srgbClr val="DCE0FC"/>
                </a:highlight>
                <a:latin typeface="Times New Roman" panose="02020603050405020304" pitchFamily="18" charset="0"/>
                <a:cs typeface="Times New Roman" panose="02020603050405020304" pitchFamily="18" charset="0"/>
              </a:rPr>
              <a:t>-- Available rooms according to room type</a:t>
            </a:r>
          </a:p>
          <a:p>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r_type</a:t>
            </a:r>
            <a:r>
              <a:rPr lang="en-US" dirty="0">
                <a:latin typeface="Times New Roman" panose="02020603050405020304" pitchFamily="18" charset="0"/>
                <a:cs typeface="Times New Roman" panose="02020603050405020304" pitchFamily="18" charset="0"/>
              </a:rPr>
              <a:t>, GROUP_CONCAT(</a:t>
            </a:r>
            <a:r>
              <a:rPr lang="en-US" dirty="0" err="1">
                <a:latin typeface="Times New Roman" panose="02020603050405020304" pitchFamily="18" charset="0"/>
                <a:cs typeface="Times New Roman" panose="02020603050405020304" pitchFamily="18" charset="0"/>
              </a:rPr>
              <a:t>room_id</a:t>
            </a:r>
            <a:r>
              <a:rPr lang="en-US" dirty="0">
                <a:latin typeface="Times New Roman" panose="02020603050405020304" pitchFamily="18" charset="0"/>
                <a:cs typeface="Times New Roman" panose="02020603050405020304" pitchFamily="18" charset="0"/>
              </a:rPr>
              <a:t>) AS </a:t>
            </a:r>
            <a:r>
              <a:rPr lang="en-US" dirty="0" err="1">
                <a:latin typeface="Times New Roman" panose="02020603050405020304" pitchFamily="18" charset="0"/>
                <a:cs typeface="Times New Roman" panose="02020603050405020304" pitchFamily="18" charset="0"/>
              </a:rPr>
              <a:t>available_rooms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Rooms</a:t>
            </a:r>
          </a:p>
          <a:p>
            <a:r>
              <a:rPr lang="en-US" dirty="0">
                <a:latin typeface="Times New Roman" panose="02020603050405020304" pitchFamily="18" charset="0"/>
                <a:cs typeface="Times New Roman" panose="02020603050405020304" pitchFamily="18" charset="0"/>
              </a:rPr>
              <a:t>WHERE  status = 'vacant’</a:t>
            </a:r>
          </a:p>
          <a:p>
            <a:r>
              <a:rPr lang="en-US" dirty="0">
                <a:latin typeface="Times New Roman" panose="02020603050405020304" pitchFamily="18" charset="0"/>
                <a:cs typeface="Times New Roman" panose="02020603050405020304" pitchFamily="18" charset="0"/>
              </a:rPr>
              <a:t>GROUP BY </a:t>
            </a:r>
            <a:r>
              <a:rPr lang="en-US" dirty="0" err="1">
                <a:latin typeface="Times New Roman" panose="02020603050405020304" pitchFamily="18" charset="0"/>
                <a:cs typeface="Times New Roman" panose="02020603050405020304" pitchFamily="18" charset="0"/>
              </a:rPr>
              <a:t>r_type</a:t>
            </a:r>
            <a:r>
              <a:rPr lang="en-US"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1471CC0A-DDE7-3E65-694F-5C6AF9D210D5}"/>
              </a:ext>
            </a:extLst>
          </p:cNvPr>
          <p:cNvPicPr>
            <a:picLocks noChangeAspect="1"/>
          </p:cNvPicPr>
          <p:nvPr/>
        </p:nvPicPr>
        <p:blipFill>
          <a:blip r:embed="rId2"/>
          <a:stretch>
            <a:fillRect/>
          </a:stretch>
        </p:blipFill>
        <p:spPr>
          <a:xfrm>
            <a:off x="335280" y="1298448"/>
            <a:ext cx="5963920" cy="4528260"/>
          </a:xfrm>
          <a:prstGeom prst="rect">
            <a:avLst/>
          </a:prstGeom>
        </p:spPr>
      </p:pic>
    </p:spTree>
    <p:extLst>
      <p:ext uri="{BB962C8B-B14F-4D97-AF65-F5344CB8AC3E}">
        <p14:creationId xmlns:p14="http://schemas.microsoft.com/office/powerpoint/2010/main" val="403712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8B96-A97F-34F3-6F87-24039CBE0C06}"/>
              </a:ext>
            </a:extLst>
          </p:cNvPr>
          <p:cNvSpPr>
            <a:spLocks noGrp="1"/>
          </p:cNvSpPr>
          <p:nvPr>
            <p:ph type="title"/>
          </p:nvPr>
        </p:nvSpPr>
        <p:spPr>
          <a:xfrm>
            <a:off x="850392" y="365760"/>
            <a:ext cx="10085832" cy="978408"/>
          </a:xfrm>
        </p:spPr>
        <p:txBody>
          <a:bodyPr/>
          <a:lstStyle/>
          <a:p>
            <a:r>
              <a:rPr lang="en-US" dirty="0"/>
              <a:t>summary</a:t>
            </a:r>
          </a:p>
        </p:txBody>
      </p:sp>
      <p:sp>
        <p:nvSpPr>
          <p:cNvPr id="6" name="Content Placeholder 5">
            <a:extLst>
              <a:ext uri="{FF2B5EF4-FFF2-40B4-BE49-F238E27FC236}">
                <a16:creationId xmlns:a16="http://schemas.microsoft.com/office/drawing/2014/main" id="{8A235974-1A3D-2F95-9DA6-0B610F0E590B}"/>
              </a:ext>
            </a:extLst>
          </p:cNvPr>
          <p:cNvSpPr>
            <a:spLocks noGrp="1"/>
          </p:cNvSpPr>
          <p:nvPr>
            <p:ph sz="half" idx="2"/>
          </p:nvPr>
        </p:nvSpPr>
        <p:spPr>
          <a:xfrm>
            <a:off x="850392" y="1697914"/>
            <a:ext cx="10085832" cy="3717544"/>
          </a:xfrm>
        </p:spPr>
        <p:txBody>
          <a:bodyPr/>
          <a:lstStyle/>
          <a:p>
            <a:pPr>
              <a:lnSpc>
                <a:spcPct val="200000"/>
              </a:lnSpc>
            </a:pPr>
            <a:r>
              <a:rPr lang="en-US" dirty="0">
                <a:latin typeface="Times New Roman" panose="02020603050405020304" pitchFamily="18" charset="0"/>
                <a:cs typeface="Times New Roman" panose="02020603050405020304" pitchFamily="18" charset="0"/>
              </a:rPr>
              <a:t>The Hotel Management System project shows how MySQL databases can streamline hotel operations by organizing guests, bookings, staff, reservations and department data efficiently. Through the use of joins and subqueries, the system demonstrates the power of relational databases in providing quick, accurate, and connected information essential for smooth hotel management.</a:t>
            </a:r>
          </a:p>
        </p:txBody>
      </p:sp>
      <p:pic>
        <p:nvPicPr>
          <p:cNvPr id="32" name="Picture Placeholder 31" descr="Close up of skyscrapers">
            <a:extLst>
              <a:ext uri="{FF2B5EF4-FFF2-40B4-BE49-F238E27FC236}">
                <a16:creationId xmlns:a16="http://schemas.microsoft.com/office/drawing/2014/main" id="{24A9B74D-E2A1-3529-BC0C-6F3E582BA966}"/>
              </a:ext>
            </a:extLst>
          </p:cNvPr>
          <p:cNvPicPr>
            <a:picLocks noGrp="1" noChangeAspect="1"/>
          </p:cNvPicPr>
          <p:nvPr>
            <p:ph type="pic" sz="quarter" idx="10"/>
          </p:nvPr>
        </p:nvPicPr>
        <p:blipFill>
          <a:blip r:embed="rId2"/>
          <a:srcRect t="52" b="52"/>
          <a:stretch/>
        </p:blipFill>
        <p:spPr>
          <a:xfrm>
            <a:off x="6812280" y="4242816"/>
            <a:ext cx="4123944" cy="2615184"/>
          </a:xfrm>
        </p:spPr>
      </p:pic>
      <p:sp>
        <p:nvSpPr>
          <p:cNvPr id="4" name="Slide Number Placeholder 3">
            <a:extLst>
              <a:ext uri="{FF2B5EF4-FFF2-40B4-BE49-F238E27FC236}">
                <a16:creationId xmlns:a16="http://schemas.microsoft.com/office/drawing/2014/main" id="{54F1F300-07D0-6B39-2D9D-ACA25BCE9EC4}"/>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21</a:t>
            </a:fld>
            <a:endParaRPr lang="en-US" dirty="0"/>
          </a:p>
        </p:txBody>
      </p:sp>
      <p:sp>
        <p:nvSpPr>
          <p:cNvPr id="33" name="Rectangle 32">
            <a:extLst>
              <a:ext uri="{FF2B5EF4-FFF2-40B4-BE49-F238E27FC236}">
                <a16:creationId xmlns:a16="http://schemas.microsoft.com/office/drawing/2014/main" id="{45A16232-26A5-5976-4EB0-BDA2944D376A}"/>
              </a:ext>
              <a:ext uri="{C183D7F6-B498-43B3-948B-1728B52AA6E4}">
                <adec:decorative xmlns:adec="http://schemas.microsoft.com/office/drawing/2017/decorative" val="1"/>
              </a:ext>
            </a:extLst>
          </p:cNvPr>
          <p:cNvSpPr/>
          <p:nvPr/>
        </p:nvSpPr>
        <p:spPr>
          <a:xfrm rot="5400000">
            <a:off x="3870445" y="2819362"/>
            <a:ext cx="1088802"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12169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4078224"/>
            <a:ext cx="5444517" cy="1731890"/>
          </a:xfrm>
        </p:spPr>
        <p:txBody>
          <a:bodyPr/>
          <a:lstStyle/>
          <a:p>
            <a:r>
              <a:rPr lang="en-US" dirty="0"/>
              <a:t>Shivangi bhagurkar</a:t>
            </a:r>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327648" y="0"/>
            <a:ext cx="5093208" cy="713232"/>
          </a:xfrm>
        </p:spPr>
        <p:txBody>
          <a:bodyPr/>
          <a:lstStyle/>
          <a:p>
            <a:r>
              <a:rPr lang="en-US" dirty="0"/>
              <a:t>Introduction</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subTitle" idx="1"/>
          </p:nvPr>
        </p:nvSpPr>
        <p:spPr>
          <a:xfrm>
            <a:off x="5192776" y="1235456"/>
            <a:ext cx="6324310" cy="5089144"/>
          </a:xfrm>
        </p:spPr>
        <p:txBody>
          <a:bodyPr anchor="t"/>
          <a:lstStyle/>
          <a:p>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Hotel Management System</a:t>
            </a:r>
            <a:r>
              <a:rPr lang="en-US" sz="1800" dirty="0">
                <a:latin typeface="Times New Roman" panose="02020603050405020304" pitchFamily="18" charset="0"/>
                <a:cs typeface="Times New Roman" panose="02020603050405020304" pitchFamily="18" charset="0"/>
              </a:rPr>
              <a:t> is a database project designed to streamline and organize hotel operations. It focuses on managing essential entities such as </a:t>
            </a:r>
            <a:r>
              <a:rPr lang="en-US" sz="1800" b="1" dirty="0">
                <a:latin typeface="Times New Roman" panose="02020603050405020304" pitchFamily="18" charset="0"/>
                <a:cs typeface="Times New Roman" panose="02020603050405020304" pitchFamily="18" charset="0"/>
              </a:rPr>
              <a:t>Guests, Bookings, Staff, and Departments</a:t>
            </a:r>
            <a:r>
              <a:rPr lang="en-US" sz="1800" dirty="0">
                <a:latin typeface="Times New Roman" panose="02020603050405020304" pitchFamily="18" charset="0"/>
                <a:cs typeface="Times New Roman" panose="02020603050405020304" pitchFamily="18" charset="0"/>
              </a:rPr>
              <a:t>, ensuring smooth coordination and efficient data handling.</a:t>
            </a:r>
          </a:p>
          <a:p>
            <a:r>
              <a:rPr lang="en-US" sz="1800" dirty="0">
                <a:latin typeface="Times New Roman" panose="02020603050405020304" pitchFamily="18" charset="0"/>
                <a:cs typeface="Times New Roman" panose="02020603050405020304" pitchFamily="18" charset="0"/>
              </a:rPr>
              <a:t>By using </a:t>
            </a:r>
            <a:r>
              <a:rPr lang="en-US" sz="1800" b="1" dirty="0">
                <a:latin typeface="Times New Roman" panose="02020603050405020304" pitchFamily="18" charset="0"/>
                <a:cs typeface="Times New Roman" panose="02020603050405020304" pitchFamily="18" charset="0"/>
              </a:rPr>
              <a:t>MySQL with joins and subqueries</a:t>
            </a:r>
            <a:r>
              <a:rPr lang="en-US" sz="1800" dirty="0">
                <a:latin typeface="Times New Roman" panose="02020603050405020304" pitchFamily="18" charset="0"/>
                <a:cs typeface="Times New Roman" panose="02020603050405020304" pitchFamily="18" charset="0"/>
              </a:rPr>
              <a:t>, this project demonstrates how relational databases can:</a:t>
            </a:r>
          </a:p>
          <a:p>
            <a:r>
              <a:rPr lang="en-US" sz="1800" dirty="0">
                <a:latin typeface="Times New Roman" panose="02020603050405020304" pitchFamily="18" charset="0"/>
                <a:cs typeface="Times New Roman" panose="02020603050405020304" pitchFamily="18" charset="0"/>
              </a:rPr>
              <a:t>	Maintain guest details and booking records,</a:t>
            </a:r>
          </a:p>
          <a:p>
            <a:r>
              <a:rPr lang="en-US" sz="1800" dirty="0">
                <a:latin typeface="Times New Roman" panose="02020603050405020304" pitchFamily="18" charset="0"/>
                <a:cs typeface="Times New Roman" panose="02020603050405020304" pitchFamily="18" charset="0"/>
              </a:rPr>
              <a:t>	Track staff information and their assigned 	departments,</a:t>
            </a:r>
          </a:p>
          <a:p>
            <a:r>
              <a:rPr lang="en-US" sz="1800" dirty="0">
                <a:latin typeface="Times New Roman" panose="02020603050405020304" pitchFamily="18" charset="0"/>
                <a:cs typeface="Times New Roman" panose="02020603050405020304" pitchFamily="18" charset="0"/>
              </a:rPr>
              <a:t>	Link multiple tables to generate meaningful insights,</a:t>
            </a:r>
          </a:p>
          <a:p>
            <a:r>
              <a:rPr lang="en-US" sz="1800" dirty="0">
                <a:latin typeface="Times New Roman" panose="02020603050405020304" pitchFamily="18" charset="0"/>
                <a:cs typeface="Times New Roman" panose="02020603050405020304" pitchFamily="18" charset="0"/>
              </a:rPr>
              <a:t>	Simplify hotel operations through structured data retrieval.</a:t>
            </a: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FD6FFF-1ADE-FA23-0D5D-AB52FBD629B8}"/>
              </a:ext>
            </a:extLst>
          </p:cNvPr>
          <p:cNvSpPr>
            <a:spLocks noGrp="1"/>
          </p:cNvSpPr>
          <p:nvPr>
            <p:ph type="title"/>
          </p:nvPr>
        </p:nvSpPr>
        <p:spPr>
          <a:xfrm>
            <a:off x="3734593" y="0"/>
            <a:ext cx="4722813" cy="725424"/>
          </a:xfrm>
        </p:spPr>
        <p:txBody>
          <a:bodyPr/>
          <a:lstStyle/>
          <a:p>
            <a:pPr algn="ctr"/>
            <a:r>
              <a:rPr lang="en-US" dirty="0"/>
              <a:t>Er diagram</a:t>
            </a:r>
          </a:p>
        </p:txBody>
      </p:sp>
      <p:pic>
        <p:nvPicPr>
          <p:cNvPr id="12" name="Content Placeholder 11">
            <a:extLst>
              <a:ext uri="{FF2B5EF4-FFF2-40B4-BE49-F238E27FC236}">
                <a16:creationId xmlns:a16="http://schemas.microsoft.com/office/drawing/2014/main" id="{6D144E25-05B3-9842-4CB6-7DAA3FCB8D7B}"/>
              </a:ext>
            </a:extLst>
          </p:cNvPr>
          <p:cNvPicPr>
            <a:picLocks noGrp="1" noChangeAspect="1"/>
          </p:cNvPicPr>
          <p:nvPr>
            <p:ph idx="1"/>
          </p:nvPr>
        </p:nvPicPr>
        <p:blipFill>
          <a:blip r:embed="rId3"/>
          <a:stretch>
            <a:fillRect/>
          </a:stretch>
        </p:blipFill>
        <p:spPr>
          <a:xfrm>
            <a:off x="404032" y="833120"/>
            <a:ext cx="8585375" cy="5354320"/>
          </a:xfrm>
        </p:spPr>
      </p:pic>
      <p:sp>
        <p:nvSpPr>
          <p:cNvPr id="13" name="TextBox 12">
            <a:extLst>
              <a:ext uri="{FF2B5EF4-FFF2-40B4-BE49-F238E27FC236}">
                <a16:creationId xmlns:a16="http://schemas.microsoft.com/office/drawing/2014/main" id="{771B3BC1-69B6-9C99-EBE5-104BCE2962F4}"/>
              </a:ext>
            </a:extLst>
          </p:cNvPr>
          <p:cNvSpPr txBox="1"/>
          <p:nvPr/>
        </p:nvSpPr>
        <p:spPr>
          <a:xfrm>
            <a:off x="9062720" y="833120"/>
            <a:ext cx="2725248" cy="4243726"/>
          </a:xfrm>
          <a:prstGeom prst="rect">
            <a:avLst/>
          </a:prstGeom>
          <a:noFill/>
        </p:spPr>
        <p:txBody>
          <a:bodyPr wrap="square" rtlCol="0">
            <a:spAutoFit/>
          </a:bodyPr>
          <a:lstStyle/>
          <a:p>
            <a:pPr algn="ctr">
              <a:lnSpc>
                <a:spcPct val="150000"/>
              </a:lnSpc>
            </a:pPr>
            <a:r>
              <a:rPr lang="en-US" sz="2000" b="1" u="sng" dirty="0">
                <a:latin typeface="Times New Roman" panose="02020603050405020304" pitchFamily="18" charset="0"/>
                <a:cs typeface="Times New Roman" panose="02020603050405020304" pitchFamily="18" charset="0"/>
              </a:rPr>
              <a:t>Tables:</a:t>
            </a:r>
          </a:p>
          <a:p>
            <a:pPr>
              <a:lnSpc>
                <a:spcPct val="150000"/>
              </a:lnSpc>
            </a:pPr>
            <a:r>
              <a:rPr lang="en-US" b="1" dirty="0">
                <a:latin typeface="Times New Roman" panose="02020603050405020304" pitchFamily="18" charset="0"/>
                <a:cs typeface="Times New Roman" panose="02020603050405020304" pitchFamily="18" charset="0"/>
              </a:rPr>
              <a:t>Guests</a:t>
            </a:r>
            <a:r>
              <a:rPr lang="en-US" dirty="0">
                <a:latin typeface="Times New Roman" panose="02020603050405020304" pitchFamily="18" charset="0"/>
                <a:cs typeface="Times New Roman" panose="02020603050405020304" pitchFamily="18" charset="0"/>
              </a:rPr>
              <a:t>: store guest details.</a:t>
            </a:r>
          </a:p>
          <a:p>
            <a:pPr>
              <a:lnSpc>
                <a:spcPct val="150000"/>
              </a:lnSpc>
            </a:pPr>
            <a:r>
              <a:rPr lang="en-US" b="1" dirty="0">
                <a:latin typeface="Times New Roman" panose="02020603050405020304" pitchFamily="18" charset="0"/>
                <a:cs typeface="Times New Roman" panose="02020603050405020304" pitchFamily="18" charset="0"/>
              </a:rPr>
              <a:t>Reservations</a:t>
            </a:r>
            <a:r>
              <a:rPr lang="en-US" dirty="0">
                <a:latin typeface="Times New Roman" panose="02020603050405020304" pitchFamily="18" charset="0"/>
                <a:cs typeface="Times New Roman" panose="02020603050405020304" pitchFamily="18" charset="0"/>
              </a:rPr>
              <a:t>: Records of reservations made by guests.</a:t>
            </a:r>
          </a:p>
          <a:p>
            <a:pPr>
              <a:lnSpc>
                <a:spcPct val="150000"/>
              </a:lnSpc>
            </a:pPr>
            <a:r>
              <a:rPr lang="en-US" b="1" dirty="0">
                <a:latin typeface="Times New Roman" panose="02020603050405020304" pitchFamily="18" charset="0"/>
                <a:cs typeface="Times New Roman" panose="02020603050405020304" pitchFamily="18" charset="0"/>
              </a:rPr>
              <a:t>Staff</a:t>
            </a:r>
            <a:r>
              <a:rPr lang="en-US" dirty="0">
                <a:latin typeface="Times New Roman" panose="02020603050405020304" pitchFamily="18" charset="0"/>
                <a:cs typeface="Times New Roman" panose="02020603050405020304" pitchFamily="18" charset="0"/>
              </a:rPr>
              <a:t>: Maintains employee information.</a:t>
            </a:r>
          </a:p>
          <a:p>
            <a:pPr>
              <a:lnSpc>
                <a:spcPct val="150000"/>
              </a:lnSpc>
            </a:pPr>
            <a:r>
              <a:rPr lang="en-US" b="1" dirty="0">
                <a:latin typeface="Times New Roman" panose="02020603050405020304" pitchFamily="18" charset="0"/>
                <a:cs typeface="Times New Roman" panose="02020603050405020304" pitchFamily="18" charset="0"/>
              </a:rPr>
              <a:t>Departments</a:t>
            </a:r>
            <a:r>
              <a:rPr lang="en-US" dirty="0">
                <a:latin typeface="Times New Roman" panose="02020603050405020304" pitchFamily="18" charset="0"/>
                <a:cs typeface="Times New Roman" panose="02020603050405020304" pitchFamily="18" charset="0"/>
              </a:rPr>
              <a:t>: Categorizes staff into different functional areas</a:t>
            </a:r>
          </a:p>
        </p:txBody>
      </p:sp>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474C9-B89A-ABB9-618C-591E5DDFF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AF3F5-3C1B-F920-43BA-DA5575852EEF}"/>
              </a:ext>
            </a:extLst>
          </p:cNvPr>
          <p:cNvSpPr>
            <a:spLocks noGrp="1"/>
          </p:cNvSpPr>
          <p:nvPr>
            <p:ph type="title"/>
          </p:nvPr>
        </p:nvSpPr>
        <p:spPr>
          <a:xfrm>
            <a:off x="0" y="152400"/>
            <a:ext cx="6839712" cy="648208"/>
          </a:xfrm>
        </p:spPr>
        <p:txBody>
          <a:bodyPr/>
          <a:lstStyle/>
          <a:p>
            <a:r>
              <a:rPr lang="en-US" dirty="0"/>
              <a:t> structures: rooms</a:t>
            </a:r>
          </a:p>
        </p:txBody>
      </p:sp>
      <p:sp>
        <p:nvSpPr>
          <p:cNvPr id="17" name="TextBox 16">
            <a:extLst>
              <a:ext uri="{FF2B5EF4-FFF2-40B4-BE49-F238E27FC236}">
                <a16:creationId xmlns:a16="http://schemas.microsoft.com/office/drawing/2014/main" id="{764C73E2-D08D-4158-FC71-F79AFB7C6EE4}"/>
              </a:ext>
            </a:extLst>
          </p:cNvPr>
          <p:cNvSpPr txBox="1"/>
          <p:nvPr/>
        </p:nvSpPr>
        <p:spPr>
          <a:xfrm>
            <a:off x="8675390" y="941530"/>
            <a:ext cx="2642850" cy="4197559"/>
          </a:xfrm>
          <a:prstGeom prst="rect">
            <a:avLst/>
          </a:prstGeom>
          <a:solidFill>
            <a:schemeClr val="accent1">
              <a:lumMod val="60000"/>
              <a:lumOff val="40000"/>
            </a:schemeClr>
          </a:solidFill>
          <a:ln>
            <a:solidFill>
              <a:schemeClr val="accent1"/>
            </a:solidFill>
          </a:ln>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Syntax:</a:t>
            </a:r>
          </a:p>
          <a:p>
            <a:pPr>
              <a:lnSpc>
                <a:spcPct val="150000"/>
              </a:lnSpc>
            </a:pPr>
            <a:r>
              <a:rPr lang="en-US" dirty="0">
                <a:solidFill>
                  <a:schemeClr val="tx2"/>
                </a:solidFill>
                <a:latin typeface="Times New Roman" panose="02020603050405020304" pitchFamily="18" charset="0"/>
                <a:cs typeface="Times New Roman" panose="02020603050405020304" pitchFamily="18" charset="0"/>
              </a:rPr>
              <a:t>Desc </a:t>
            </a:r>
            <a:r>
              <a:rPr lang="en-US" dirty="0">
                <a:latin typeface="Times New Roman" panose="02020603050405020304" pitchFamily="18" charset="0"/>
                <a:cs typeface="Times New Roman" panose="02020603050405020304" pitchFamily="18" charset="0"/>
              </a:rPr>
              <a:t>rooms ; </a:t>
            </a: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EEE88E-99CA-EB19-A7E6-496D7DE7A1E5}"/>
              </a:ext>
            </a:extLst>
          </p:cNvPr>
          <p:cNvPicPr>
            <a:picLocks noChangeAspect="1"/>
          </p:cNvPicPr>
          <p:nvPr/>
        </p:nvPicPr>
        <p:blipFill>
          <a:blip r:embed="rId2"/>
          <a:stretch>
            <a:fillRect/>
          </a:stretch>
        </p:blipFill>
        <p:spPr>
          <a:xfrm>
            <a:off x="222270" y="941530"/>
            <a:ext cx="8293060" cy="4197558"/>
          </a:xfrm>
          <a:prstGeom prst="rect">
            <a:avLst/>
          </a:prstGeom>
        </p:spPr>
      </p:pic>
    </p:spTree>
    <p:extLst>
      <p:ext uri="{BB962C8B-B14F-4D97-AF65-F5344CB8AC3E}">
        <p14:creationId xmlns:p14="http://schemas.microsoft.com/office/powerpoint/2010/main" val="388330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324AA-5686-94F9-F600-A60E7AC58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80BA8-E919-DE7D-7C83-A77F7CA19801}"/>
              </a:ext>
            </a:extLst>
          </p:cNvPr>
          <p:cNvSpPr>
            <a:spLocks noGrp="1"/>
          </p:cNvSpPr>
          <p:nvPr>
            <p:ph type="title"/>
          </p:nvPr>
        </p:nvSpPr>
        <p:spPr>
          <a:xfrm>
            <a:off x="0" y="113294"/>
            <a:ext cx="6839712" cy="648208"/>
          </a:xfrm>
        </p:spPr>
        <p:txBody>
          <a:bodyPr/>
          <a:lstStyle/>
          <a:p>
            <a:r>
              <a:rPr lang="en-US" dirty="0"/>
              <a:t> structures: staff</a:t>
            </a:r>
          </a:p>
        </p:txBody>
      </p:sp>
      <p:sp>
        <p:nvSpPr>
          <p:cNvPr id="17" name="TextBox 16">
            <a:extLst>
              <a:ext uri="{FF2B5EF4-FFF2-40B4-BE49-F238E27FC236}">
                <a16:creationId xmlns:a16="http://schemas.microsoft.com/office/drawing/2014/main" id="{9ECA6C82-146B-D930-0BD3-05C9DB162D19}"/>
              </a:ext>
            </a:extLst>
          </p:cNvPr>
          <p:cNvSpPr txBox="1"/>
          <p:nvPr/>
        </p:nvSpPr>
        <p:spPr>
          <a:xfrm>
            <a:off x="7862407" y="863742"/>
            <a:ext cx="3819959" cy="4197559"/>
          </a:xfrm>
          <a:prstGeom prst="rect">
            <a:avLst/>
          </a:prstGeom>
          <a:solidFill>
            <a:schemeClr val="accent1">
              <a:lumMod val="60000"/>
              <a:lumOff val="40000"/>
            </a:schemeClr>
          </a:solid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Syntax:</a:t>
            </a:r>
          </a:p>
          <a:p>
            <a:pPr>
              <a:lnSpc>
                <a:spcPct val="150000"/>
              </a:lnSpc>
            </a:pPr>
            <a:r>
              <a:rPr lang="en-US" dirty="0">
                <a:solidFill>
                  <a:schemeClr val="tx2"/>
                </a:solidFill>
                <a:latin typeface="Times New Roman" panose="02020603050405020304" pitchFamily="18" charset="0"/>
                <a:cs typeface="Times New Roman" panose="02020603050405020304" pitchFamily="18" charset="0"/>
              </a:rPr>
              <a:t>desc </a:t>
            </a:r>
            <a:r>
              <a:rPr lang="en-US" dirty="0">
                <a:latin typeface="Times New Roman" panose="02020603050405020304" pitchFamily="18" charset="0"/>
                <a:cs typeface="Times New Roman" panose="02020603050405020304" pitchFamily="18" charset="0"/>
              </a:rPr>
              <a:t>staff ; </a:t>
            </a: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1401F1-7DAC-8F64-C4EE-F64A28D642CC}"/>
              </a:ext>
            </a:extLst>
          </p:cNvPr>
          <p:cNvPicPr>
            <a:picLocks noChangeAspect="1"/>
          </p:cNvPicPr>
          <p:nvPr/>
        </p:nvPicPr>
        <p:blipFill>
          <a:blip r:embed="rId2"/>
          <a:stretch>
            <a:fillRect/>
          </a:stretch>
        </p:blipFill>
        <p:spPr>
          <a:xfrm>
            <a:off x="428354" y="863742"/>
            <a:ext cx="7261132" cy="4197558"/>
          </a:xfrm>
          <a:prstGeom prst="rect">
            <a:avLst/>
          </a:prstGeom>
        </p:spPr>
      </p:pic>
    </p:spTree>
    <p:extLst>
      <p:ext uri="{BB962C8B-B14F-4D97-AF65-F5344CB8AC3E}">
        <p14:creationId xmlns:p14="http://schemas.microsoft.com/office/powerpoint/2010/main" val="405459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F2AE-D1E8-1096-9F78-4AE6D9D22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3EB9A-C1FB-61EB-7B66-118B3A313A9D}"/>
              </a:ext>
            </a:extLst>
          </p:cNvPr>
          <p:cNvSpPr>
            <a:spLocks noGrp="1"/>
          </p:cNvSpPr>
          <p:nvPr>
            <p:ph type="title"/>
          </p:nvPr>
        </p:nvSpPr>
        <p:spPr>
          <a:xfrm>
            <a:off x="0" y="125852"/>
            <a:ext cx="8950960" cy="648208"/>
          </a:xfrm>
        </p:spPr>
        <p:txBody>
          <a:bodyPr/>
          <a:lstStyle/>
          <a:p>
            <a:r>
              <a:rPr lang="en-US" dirty="0"/>
              <a:t> structures: department</a:t>
            </a:r>
          </a:p>
        </p:txBody>
      </p:sp>
      <p:sp>
        <p:nvSpPr>
          <p:cNvPr id="17" name="TextBox 16">
            <a:extLst>
              <a:ext uri="{FF2B5EF4-FFF2-40B4-BE49-F238E27FC236}">
                <a16:creationId xmlns:a16="http://schemas.microsoft.com/office/drawing/2014/main" id="{B02DB266-63EC-BD80-A594-8B58819D9877}"/>
              </a:ext>
            </a:extLst>
          </p:cNvPr>
          <p:cNvSpPr txBox="1"/>
          <p:nvPr/>
        </p:nvSpPr>
        <p:spPr>
          <a:xfrm>
            <a:off x="8057081" y="962838"/>
            <a:ext cx="3626919" cy="4197559"/>
          </a:xfrm>
          <a:prstGeom prst="rect">
            <a:avLst/>
          </a:prstGeom>
          <a:solidFill>
            <a:schemeClr val="accent1">
              <a:lumMod val="60000"/>
              <a:lumOff val="40000"/>
            </a:schemeClr>
          </a:solid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Syntax:</a:t>
            </a:r>
          </a:p>
          <a:p>
            <a:pPr>
              <a:lnSpc>
                <a:spcPct val="150000"/>
              </a:lnSpc>
            </a:pPr>
            <a:r>
              <a:rPr lang="en-US" dirty="0">
                <a:solidFill>
                  <a:schemeClr val="tx2"/>
                </a:solidFill>
                <a:latin typeface="Times New Roman" panose="02020603050405020304" pitchFamily="18" charset="0"/>
                <a:cs typeface="Times New Roman" panose="02020603050405020304" pitchFamily="18" charset="0"/>
              </a:rPr>
              <a:t>desc </a:t>
            </a:r>
            <a:r>
              <a:rPr lang="en-US" dirty="0">
                <a:latin typeface="Times New Roman" panose="02020603050405020304" pitchFamily="18" charset="0"/>
                <a:cs typeface="Times New Roman" panose="02020603050405020304" pitchFamily="18" charset="0"/>
              </a:rPr>
              <a:t>department ; </a:t>
            </a: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02C685-1C4F-0A3B-4FE2-FED3FD16CBDD}"/>
              </a:ext>
            </a:extLst>
          </p:cNvPr>
          <p:cNvPicPr>
            <a:picLocks noChangeAspect="1"/>
          </p:cNvPicPr>
          <p:nvPr/>
        </p:nvPicPr>
        <p:blipFill>
          <a:blip r:embed="rId2"/>
          <a:stretch>
            <a:fillRect/>
          </a:stretch>
        </p:blipFill>
        <p:spPr>
          <a:xfrm>
            <a:off x="223721" y="962838"/>
            <a:ext cx="7639918" cy="4197558"/>
          </a:xfrm>
          <a:prstGeom prst="rect">
            <a:avLst/>
          </a:prstGeom>
        </p:spPr>
      </p:pic>
    </p:spTree>
    <p:extLst>
      <p:ext uri="{BB962C8B-B14F-4D97-AF65-F5344CB8AC3E}">
        <p14:creationId xmlns:p14="http://schemas.microsoft.com/office/powerpoint/2010/main" val="338024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5FAE-1C4F-F43B-B71E-3142A94BD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FE9E9-EAFB-FA06-815A-F614CA1FC771}"/>
              </a:ext>
            </a:extLst>
          </p:cNvPr>
          <p:cNvSpPr>
            <a:spLocks noGrp="1"/>
          </p:cNvSpPr>
          <p:nvPr>
            <p:ph type="title"/>
          </p:nvPr>
        </p:nvSpPr>
        <p:spPr>
          <a:xfrm>
            <a:off x="0" y="217186"/>
            <a:ext cx="8950960" cy="648208"/>
          </a:xfrm>
        </p:spPr>
        <p:txBody>
          <a:bodyPr/>
          <a:lstStyle/>
          <a:p>
            <a:r>
              <a:rPr lang="en-US" dirty="0"/>
              <a:t> structures: guests</a:t>
            </a:r>
          </a:p>
        </p:txBody>
      </p:sp>
      <p:sp>
        <p:nvSpPr>
          <p:cNvPr id="17" name="TextBox 16">
            <a:extLst>
              <a:ext uri="{FF2B5EF4-FFF2-40B4-BE49-F238E27FC236}">
                <a16:creationId xmlns:a16="http://schemas.microsoft.com/office/drawing/2014/main" id="{95509FF7-D097-CB79-4753-7F9D6857FFF8}"/>
              </a:ext>
            </a:extLst>
          </p:cNvPr>
          <p:cNvSpPr txBox="1"/>
          <p:nvPr/>
        </p:nvSpPr>
        <p:spPr>
          <a:xfrm>
            <a:off x="8046721" y="997545"/>
            <a:ext cx="3484880" cy="3782061"/>
          </a:xfrm>
          <a:prstGeom prst="rect">
            <a:avLst/>
          </a:prstGeom>
          <a:solidFill>
            <a:schemeClr val="accent1">
              <a:lumMod val="60000"/>
              <a:lumOff val="40000"/>
            </a:schemeClr>
          </a:solid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Syntax:</a:t>
            </a:r>
          </a:p>
          <a:p>
            <a:pPr>
              <a:lnSpc>
                <a:spcPct val="150000"/>
              </a:lnSpc>
            </a:pPr>
            <a:r>
              <a:rPr lang="en-US" dirty="0">
                <a:solidFill>
                  <a:schemeClr val="tx2"/>
                </a:solidFill>
                <a:latin typeface="Times New Roman" panose="02020603050405020304" pitchFamily="18" charset="0"/>
                <a:cs typeface="Times New Roman" panose="02020603050405020304" pitchFamily="18" charset="0"/>
              </a:rPr>
              <a:t>desc </a:t>
            </a:r>
            <a:r>
              <a:rPr lang="en-US" dirty="0">
                <a:latin typeface="Times New Roman" panose="02020603050405020304" pitchFamily="18" charset="0"/>
                <a:cs typeface="Times New Roman" panose="02020603050405020304" pitchFamily="18" charset="0"/>
              </a:rPr>
              <a:t>guests ; </a:t>
            </a: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A2804C-6551-BC55-F7EF-F69B0A83B4D0}"/>
              </a:ext>
            </a:extLst>
          </p:cNvPr>
          <p:cNvPicPr>
            <a:picLocks noChangeAspect="1"/>
          </p:cNvPicPr>
          <p:nvPr/>
        </p:nvPicPr>
        <p:blipFill>
          <a:blip r:embed="rId2"/>
          <a:stretch>
            <a:fillRect/>
          </a:stretch>
        </p:blipFill>
        <p:spPr>
          <a:xfrm>
            <a:off x="254201" y="997545"/>
            <a:ext cx="7567859" cy="3782061"/>
          </a:xfrm>
          <a:prstGeom prst="rect">
            <a:avLst/>
          </a:prstGeom>
        </p:spPr>
      </p:pic>
    </p:spTree>
    <p:extLst>
      <p:ext uri="{BB962C8B-B14F-4D97-AF65-F5344CB8AC3E}">
        <p14:creationId xmlns:p14="http://schemas.microsoft.com/office/powerpoint/2010/main" val="403320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928C-D056-E407-F03C-6F8B7D9FD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B4BE8-AB38-9990-98BC-182F0F44E0BB}"/>
              </a:ext>
            </a:extLst>
          </p:cNvPr>
          <p:cNvSpPr>
            <a:spLocks noGrp="1"/>
          </p:cNvSpPr>
          <p:nvPr>
            <p:ph type="title"/>
          </p:nvPr>
        </p:nvSpPr>
        <p:spPr>
          <a:xfrm>
            <a:off x="0" y="69298"/>
            <a:ext cx="9723120" cy="648208"/>
          </a:xfrm>
        </p:spPr>
        <p:txBody>
          <a:bodyPr/>
          <a:lstStyle/>
          <a:p>
            <a:r>
              <a:rPr lang="en-US" dirty="0"/>
              <a:t> structures: reservations</a:t>
            </a:r>
          </a:p>
        </p:txBody>
      </p:sp>
      <p:sp>
        <p:nvSpPr>
          <p:cNvPr id="17" name="TextBox 16">
            <a:extLst>
              <a:ext uri="{FF2B5EF4-FFF2-40B4-BE49-F238E27FC236}">
                <a16:creationId xmlns:a16="http://schemas.microsoft.com/office/drawing/2014/main" id="{75B88460-7B50-4727-1A81-27CA6C56D276}"/>
              </a:ext>
            </a:extLst>
          </p:cNvPr>
          <p:cNvSpPr txBox="1"/>
          <p:nvPr/>
        </p:nvSpPr>
        <p:spPr>
          <a:xfrm>
            <a:off x="8488881" y="998796"/>
            <a:ext cx="2920799" cy="3782061"/>
          </a:xfrm>
          <a:prstGeom prst="rect">
            <a:avLst/>
          </a:prstGeom>
          <a:solidFill>
            <a:schemeClr val="accent1">
              <a:lumMod val="60000"/>
              <a:lumOff val="40000"/>
            </a:schemeClr>
          </a:solid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Syntax:</a:t>
            </a:r>
          </a:p>
          <a:p>
            <a:pPr>
              <a:lnSpc>
                <a:spcPct val="150000"/>
              </a:lnSpc>
            </a:pPr>
            <a:r>
              <a:rPr lang="en-US" dirty="0">
                <a:solidFill>
                  <a:schemeClr val="tx2"/>
                </a:solidFill>
                <a:latin typeface="Times New Roman" panose="02020603050405020304" pitchFamily="18" charset="0"/>
                <a:cs typeface="Times New Roman" panose="02020603050405020304" pitchFamily="18" charset="0"/>
              </a:rPr>
              <a:t>desc </a:t>
            </a:r>
            <a:r>
              <a:rPr lang="en-US" dirty="0">
                <a:latin typeface="Times New Roman" panose="02020603050405020304" pitchFamily="18" charset="0"/>
                <a:cs typeface="Times New Roman" panose="02020603050405020304" pitchFamily="18" charset="0"/>
              </a:rPr>
              <a:t>reservations ; </a:t>
            </a: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B724ABF-6FF0-1C48-481C-746C0409CDEB}"/>
              </a:ext>
            </a:extLst>
          </p:cNvPr>
          <p:cNvPicPr>
            <a:picLocks noChangeAspect="1"/>
          </p:cNvPicPr>
          <p:nvPr/>
        </p:nvPicPr>
        <p:blipFill>
          <a:blip r:embed="rId2"/>
          <a:stretch>
            <a:fillRect/>
          </a:stretch>
        </p:blipFill>
        <p:spPr>
          <a:xfrm>
            <a:off x="289760" y="998797"/>
            <a:ext cx="8031279" cy="3782061"/>
          </a:xfrm>
          <a:prstGeom prst="rect">
            <a:avLst/>
          </a:prstGeom>
        </p:spPr>
      </p:pic>
    </p:spTree>
    <p:extLst>
      <p:ext uri="{BB962C8B-B14F-4D97-AF65-F5344CB8AC3E}">
        <p14:creationId xmlns:p14="http://schemas.microsoft.com/office/powerpoint/2010/main" val="2859696816"/>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168</TotalTime>
  <Words>730</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Avenir Next LT Pro</vt:lpstr>
      <vt:lpstr>Avenir Next LT Pro Light</vt:lpstr>
      <vt:lpstr>Calibri</vt:lpstr>
      <vt:lpstr>Times New Roman</vt:lpstr>
      <vt:lpstr>Custom</vt:lpstr>
      <vt:lpstr>Hotel management database  system</vt:lpstr>
      <vt:lpstr>Index:</vt:lpstr>
      <vt:lpstr>Introduction</vt:lpstr>
      <vt:lpstr>Er diagram</vt:lpstr>
      <vt:lpstr> structures: rooms</vt:lpstr>
      <vt:lpstr> structures: staff</vt:lpstr>
      <vt:lpstr> structures: department</vt:lpstr>
      <vt:lpstr> structures: guests</vt:lpstr>
      <vt:lpstr> structures: reservations</vt:lpstr>
      <vt:lpstr>contents:</vt:lpstr>
      <vt:lpstr>contents:</vt:lpstr>
      <vt:lpstr>contents:</vt:lpstr>
      <vt:lpstr>contents:</vt:lpstr>
      <vt:lpstr>contents:</vt:lpstr>
      <vt:lpstr>Joins 1: guests and rooms</vt:lpstr>
      <vt:lpstr>Joins 2:staff and department</vt:lpstr>
      <vt:lpstr>Joins 3:resrvations and staff</vt:lpstr>
      <vt:lpstr>Subqueries 1:</vt:lpstr>
      <vt:lpstr>Subqueries 2:</vt:lpstr>
      <vt:lpstr>Subqueries 3:</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shivangi bhagurkar</dc:creator>
  <cp:lastModifiedBy>shivangi bhagurkar</cp:lastModifiedBy>
  <cp:revision>4</cp:revision>
  <dcterms:created xsi:type="dcterms:W3CDTF">2025-09-12T17:13:51Z</dcterms:created>
  <dcterms:modified xsi:type="dcterms:W3CDTF">2025-09-22T13:28:03Z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